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90" r:id="rId2"/>
    <p:sldId id="291" r:id="rId3"/>
    <p:sldId id="278" r:id="rId4"/>
    <p:sldId id="349" r:id="rId5"/>
    <p:sldId id="328" r:id="rId6"/>
    <p:sldId id="333" r:id="rId7"/>
    <p:sldId id="350" r:id="rId8"/>
    <p:sldId id="351" r:id="rId9"/>
    <p:sldId id="352" r:id="rId10"/>
    <p:sldId id="355" r:id="rId11"/>
    <p:sldId id="353" r:id="rId12"/>
    <p:sldId id="354" r:id="rId13"/>
    <p:sldId id="342" r:id="rId14"/>
    <p:sldId id="337" r:id="rId15"/>
    <p:sldId id="338" r:id="rId16"/>
    <p:sldId id="259" r:id="rId17"/>
    <p:sldId id="334" r:id="rId18"/>
    <p:sldId id="345" r:id="rId19"/>
    <p:sldId id="335" r:id="rId20"/>
    <p:sldId id="276" r:id="rId21"/>
    <p:sldId id="279" r:id="rId22"/>
    <p:sldId id="280" r:id="rId23"/>
    <p:sldId id="340" r:id="rId24"/>
    <p:sldId id="344" r:id="rId25"/>
    <p:sldId id="281" r:id="rId26"/>
    <p:sldId id="329" r:id="rId27"/>
    <p:sldId id="347" r:id="rId28"/>
    <p:sldId id="284" r:id="rId29"/>
    <p:sldId id="285" r:id="rId30"/>
    <p:sldId id="346" r:id="rId31"/>
    <p:sldId id="283" r:id="rId32"/>
    <p:sldId id="332" r:id="rId33"/>
    <p:sldId id="282" r:id="rId34"/>
    <p:sldId id="330" r:id="rId35"/>
    <p:sldId id="286" r:id="rId36"/>
    <p:sldId id="287" r:id="rId37"/>
    <p:sldId id="348" r:id="rId3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728845-DC30-458D-9E11-317CF2DF481E}" v="1" dt="2023-10-05T13:18:24.3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2" d="100"/>
          <a:sy n="82" d="100"/>
        </p:scale>
        <p:origin x="720"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tte de Laat" userId="15de91df-583f-4d70-b778-ea26560819e4" providerId="ADAL" clId="{C5728845-DC30-458D-9E11-317CF2DF481E}"/>
    <pc:docChg chg="custSel modSld">
      <pc:chgData name="Lotte de Laat" userId="15de91df-583f-4d70-b778-ea26560819e4" providerId="ADAL" clId="{C5728845-DC30-458D-9E11-317CF2DF481E}" dt="2023-10-10T14:55:15.260" v="118" actId="20577"/>
      <pc:docMkLst>
        <pc:docMk/>
      </pc:docMkLst>
      <pc:sldChg chg="modSp mod">
        <pc:chgData name="Lotte de Laat" userId="15de91df-583f-4d70-b778-ea26560819e4" providerId="ADAL" clId="{C5728845-DC30-458D-9E11-317CF2DF481E}" dt="2023-10-05T13:18:13.147" v="94" actId="20577"/>
        <pc:sldMkLst>
          <pc:docMk/>
          <pc:sldMk cId="1198597275" sldId="278"/>
        </pc:sldMkLst>
        <pc:spChg chg="mod">
          <ac:chgData name="Lotte de Laat" userId="15de91df-583f-4d70-b778-ea26560819e4" providerId="ADAL" clId="{C5728845-DC30-458D-9E11-317CF2DF481E}" dt="2023-10-05T13:18:13.147" v="94" actId="20577"/>
          <ac:spMkLst>
            <pc:docMk/>
            <pc:sldMk cId="1198597275" sldId="278"/>
            <ac:spMk id="3" creationId="{00000000-0000-0000-0000-000000000000}"/>
          </ac:spMkLst>
        </pc:spChg>
      </pc:sldChg>
      <pc:sldChg chg="modSp mod">
        <pc:chgData name="Lotte de Laat" userId="15de91df-583f-4d70-b778-ea26560819e4" providerId="ADAL" clId="{C5728845-DC30-458D-9E11-317CF2DF481E}" dt="2023-10-05T10:24:28.291" v="92" actId="20577"/>
        <pc:sldMkLst>
          <pc:docMk/>
          <pc:sldMk cId="278673204" sldId="283"/>
        </pc:sldMkLst>
        <pc:spChg chg="mod">
          <ac:chgData name="Lotte de Laat" userId="15de91df-583f-4d70-b778-ea26560819e4" providerId="ADAL" clId="{C5728845-DC30-458D-9E11-317CF2DF481E}" dt="2023-10-05T10:21:55.156" v="76" actId="207"/>
          <ac:spMkLst>
            <pc:docMk/>
            <pc:sldMk cId="278673204" sldId="283"/>
            <ac:spMk id="2" creationId="{00000000-0000-0000-0000-000000000000}"/>
          </ac:spMkLst>
        </pc:spChg>
        <pc:spChg chg="mod">
          <ac:chgData name="Lotte de Laat" userId="15de91df-583f-4d70-b778-ea26560819e4" providerId="ADAL" clId="{C5728845-DC30-458D-9E11-317CF2DF481E}" dt="2023-10-05T10:24:28.291" v="92" actId="20577"/>
          <ac:spMkLst>
            <pc:docMk/>
            <pc:sldMk cId="278673204" sldId="283"/>
            <ac:spMk id="3" creationId="{00000000-0000-0000-0000-000000000000}"/>
          </ac:spMkLst>
        </pc:spChg>
      </pc:sldChg>
      <pc:sldChg chg="delSp modSp mod">
        <pc:chgData name="Lotte de Laat" userId="15de91df-583f-4d70-b778-ea26560819e4" providerId="ADAL" clId="{C5728845-DC30-458D-9E11-317CF2DF481E}" dt="2023-10-10T14:55:15.260" v="118" actId="20577"/>
        <pc:sldMkLst>
          <pc:docMk/>
          <pc:sldMk cId="724771964" sldId="291"/>
        </pc:sldMkLst>
        <pc:spChg chg="mod">
          <ac:chgData name="Lotte de Laat" userId="15de91df-583f-4d70-b778-ea26560819e4" providerId="ADAL" clId="{C5728845-DC30-458D-9E11-317CF2DF481E}" dt="2023-10-10T14:55:15.260" v="118" actId="20577"/>
          <ac:spMkLst>
            <pc:docMk/>
            <pc:sldMk cId="724771964" sldId="291"/>
            <ac:spMk id="4" creationId="{7E256807-68E5-45A0-8DD0-5696A7E4E94A}"/>
          </ac:spMkLst>
        </pc:spChg>
        <pc:spChg chg="mod">
          <ac:chgData name="Lotte de Laat" userId="15de91df-583f-4d70-b778-ea26560819e4" providerId="ADAL" clId="{C5728845-DC30-458D-9E11-317CF2DF481E}" dt="2023-10-05T10:20:13.307" v="56" actId="20577"/>
          <ac:spMkLst>
            <pc:docMk/>
            <pc:sldMk cId="724771964" sldId="291"/>
            <ac:spMk id="6" creationId="{81B96BA2-902A-4078-8942-E8A2417A9A29}"/>
          </ac:spMkLst>
        </pc:spChg>
        <pc:graphicFrameChg chg="del">
          <ac:chgData name="Lotte de Laat" userId="15de91df-583f-4d70-b778-ea26560819e4" providerId="ADAL" clId="{C5728845-DC30-458D-9E11-317CF2DF481E}" dt="2023-10-05T10:20:16.845" v="57" actId="21"/>
          <ac:graphicFrameMkLst>
            <pc:docMk/>
            <pc:sldMk cId="724771964" sldId="291"/>
            <ac:graphicFrameMk id="7" creationId="{E301E4D4-09EB-42FE-AC70-36D3DFBAE62B}"/>
          </ac:graphicFrameMkLst>
        </pc:graphicFrameChg>
      </pc:sldChg>
      <pc:sldChg chg="modSp mod">
        <pc:chgData name="Lotte de Laat" userId="15de91df-583f-4d70-b778-ea26560819e4" providerId="ADAL" clId="{C5728845-DC30-458D-9E11-317CF2DF481E}" dt="2023-10-05T13:18:35.640" v="112" actId="20577"/>
        <pc:sldMkLst>
          <pc:docMk/>
          <pc:sldMk cId="3366585734" sldId="328"/>
        </pc:sldMkLst>
        <pc:spChg chg="mod">
          <ac:chgData name="Lotte de Laat" userId="15de91df-583f-4d70-b778-ea26560819e4" providerId="ADAL" clId="{C5728845-DC30-458D-9E11-317CF2DF481E}" dt="2023-10-05T13:18:35.640" v="112" actId="20577"/>
          <ac:spMkLst>
            <pc:docMk/>
            <pc:sldMk cId="3366585734" sldId="328"/>
            <ac:spMk id="3" creationId="{10BF9FE2-0B9B-49C3-978E-63845B117598}"/>
          </ac:spMkLst>
        </pc:spChg>
      </pc:sldChg>
      <pc:sldChg chg="modSp mod">
        <pc:chgData name="Lotte de Laat" userId="15de91df-583f-4d70-b778-ea26560819e4" providerId="ADAL" clId="{C5728845-DC30-458D-9E11-317CF2DF481E}" dt="2023-10-05T13:19:15.681" v="114" actId="20577"/>
        <pc:sldMkLst>
          <pc:docMk/>
          <pc:sldMk cId="422866970" sldId="348"/>
        </pc:sldMkLst>
        <pc:spChg chg="mod">
          <ac:chgData name="Lotte de Laat" userId="15de91df-583f-4d70-b778-ea26560819e4" providerId="ADAL" clId="{C5728845-DC30-458D-9E11-317CF2DF481E}" dt="2023-10-05T13:19:15.681" v="114" actId="20577"/>
          <ac:spMkLst>
            <pc:docMk/>
            <pc:sldMk cId="422866970" sldId="348"/>
            <ac:spMk id="2" creationId="{4487B8ED-6CF3-4220-9DF8-C912D594A3AD}"/>
          </ac:spMkLst>
        </pc:spChg>
      </pc:sldChg>
      <pc:sldChg chg="modSp mod">
        <pc:chgData name="Lotte de Laat" userId="15de91df-583f-4d70-b778-ea26560819e4" providerId="ADAL" clId="{C5728845-DC30-458D-9E11-317CF2DF481E}" dt="2023-10-05T10:21:14.963" v="75" actId="20577"/>
        <pc:sldMkLst>
          <pc:docMk/>
          <pc:sldMk cId="73658977" sldId="354"/>
        </pc:sldMkLst>
        <pc:spChg chg="mod">
          <ac:chgData name="Lotte de Laat" userId="15de91df-583f-4d70-b778-ea26560819e4" providerId="ADAL" clId="{C5728845-DC30-458D-9E11-317CF2DF481E}" dt="2023-10-05T10:21:14.963" v="75" actId="20577"/>
          <ac:spMkLst>
            <pc:docMk/>
            <pc:sldMk cId="73658977" sldId="354"/>
            <ac:spMk id="2" creationId="{25131E19-4AE8-D63D-CDC2-EE862BE3BB2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F625CD-3688-4A5B-B39A-F563BBEDCCA3}" type="datetimeFigureOut">
              <a:rPr lang="nl-NL" smtClean="0"/>
              <a:t>10-10-2023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FAEF1-136E-4C42-BA3A-B4888273815B}" type="slidenum">
              <a:rPr lang="nl-NL" smtClean="0"/>
              <a:t>‹nr.›</a:t>
            </a:fld>
            <a:endParaRPr lang="nl-NL"/>
          </a:p>
        </p:txBody>
      </p:sp>
    </p:spTree>
    <p:extLst>
      <p:ext uri="{BB962C8B-B14F-4D97-AF65-F5344CB8AC3E}">
        <p14:creationId xmlns:p14="http://schemas.microsoft.com/office/powerpoint/2010/main" val="3158289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Vaak zal er een combinatie van verschillende doelstellingen zijn. Probeer een hoofddoelstelling te bepalen en stem de andere doelstellingen (subdoelstellingen) af</a:t>
            </a:r>
            <a:r>
              <a:rPr lang="nl-NL" baseline="0" dirty="0"/>
              <a:t> op je belangrijkste doelstelling.  Denk na over de belangen van je genodigden. </a:t>
            </a:r>
            <a:r>
              <a:rPr lang="nl-NL" baseline="0" dirty="0" err="1"/>
              <a:t>What`s</a:t>
            </a:r>
            <a:r>
              <a:rPr lang="nl-NL" baseline="0" dirty="0"/>
              <a:t> in </a:t>
            </a:r>
            <a:r>
              <a:rPr lang="nl-NL" baseline="0" dirty="0" err="1"/>
              <a:t>it</a:t>
            </a:r>
            <a:r>
              <a:rPr lang="nl-NL" baseline="0" dirty="0"/>
              <a:t> </a:t>
            </a:r>
            <a:r>
              <a:rPr lang="nl-NL" baseline="0" dirty="0" err="1"/>
              <a:t>for</a:t>
            </a:r>
            <a:r>
              <a:rPr lang="nl-NL" baseline="0" dirty="0"/>
              <a:t> </a:t>
            </a:r>
            <a:r>
              <a:rPr lang="nl-NL" baseline="0" dirty="0" err="1"/>
              <a:t>them</a:t>
            </a:r>
            <a:r>
              <a:rPr lang="nl-NL" baseline="0" dirty="0"/>
              <a:t>? Waarom zouden ze tijd vrij willen maken om naar jouw evenement te komen?</a:t>
            </a:r>
            <a:endParaRPr lang="nl-NL" dirty="0"/>
          </a:p>
        </p:txBody>
      </p:sp>
      <p:sp>
        <p:nvSpPr>
          <p:cNvPr id="4" name="Tijdelijke aanduiding voor dianummer 3"/>
          <p:cNvSpPr>
            <a:spLocks noGrp="1"/>
          </p:cNvSpPr>
          <p:nvPr>
            <p:ph type="sldNum" sz="quarter" idx="10"/>
          </p:nvPr>
        </p:nvSpPr>
        <p:spPr/>
        <p:txBody>
          <a:bodyPr/>
          <a:lstStyle/>
          <a:p>
            <a:fld id="{1BBF70D4-9B8A-44AF-B911-8C286BFDB628}" type="slidenum">
              <a:rPr lang="nl-NL" smtClean="0"/>
              <a:t>16</a:t>
            </a:fld>
            <a:endParaRPr lang="nl-NL"/>
          </a:p>
        </p:txBody>
      </p:sp>
    </p:spTree>
    <p:extLst>
      <p:ext uri="{BB962C8B-B14F-4D97-AF65-F5344CB8AC3E}">
        <p14:creationId xmlns:p14="http://schemas.microsoft.com/office/powerpoint/2010/main" val="2837742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rgbClr val="FF0000"/>
                </a:solidFill>
              </a:rPr>
              <a:t>Ik wil dat iedereen op de hoogte is van de lancering van ons nieuwe product. </a:t>
            </a:r>
            <a:r>
              <a:rPr lang="nl-NL" dirty="0"/>
              <a:t>Mooi doel maar geen goede doelstelling.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rgbClr val="FF0000"/>
                </a:solidFill>
              </a:rPr>
              <a:t>Hoe concreter hoe beter</a:t>
            </a:r>
          </a:p>
          <a:p>
            <a:endParaRPr lang="nl-NL" dirty="0"/>
          </a:p>
        </p:txBody>
      </p:sp>
      <p:sp>
        <p:nvSpPr>
          <p:cNvPr id="4" name="Tijdelijke aanduiding voor dianummer 3"/>
          <p:cNvSpPr>
            <a:spLocks noGrp="1"/>
          </p:cNvSpPr>
          <p:nvPr>
            <p:ph type="sldNum" sz="quarter" idx="10"/>
          </p:nvPr>
        </p:nvSpPr>
        <p:spPr/>
        <p:txBody>
          <a:bodyPr/>
          <a:lstStyle/>
          <a:p>
            <a:fld id="{1BBF70D4-9B8A-44AF-B911-8C286BFDB628}" type="slidenum">
              <a:rPr lang="nl-NL" smtClean="0"/>
              <a:t>21</a:t>
            </a:fld>
            <a:endParaRPr lang="nl-NL"/>
          </a:p>
        </p:txBody>
      </p:sp>
    </p:spTree>
    <p:extLst>
      <p:ext uri="{BB962C8B-B14F-4D97-AF65-F5344CB8AC3E}">
        <p14:creationId xmlns:p14="http://schemas.microsoft.com/office/powerpoint/2010/main" val="4287461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Heel veel verschillende mensen dus je dient te bepalen wie je precies wilt bereiken. </a:t>
            </a:r>
          </a:p>
        </p:txBody>
      </p:sp>
      <p:sp>
        <p:nvSpPr>
          <p:cNvPr id="4" name="Tijdelijke aanduiding voor dianummer 3"/>
          <p:cNvSpPr>
            <a:spLocks noGrp="1"/>
          </p:cNvSpPr>
          <p:nvPr>
            <p:ph type="sldNum" sz="quarter" idx="10"/>
          </p:nvPr>
        </p:nvSpPr>
        <p:spPr/>
        <p:txBody>
          <a:bodyPr/>
          <a:lstStyle/>
          <a:p>
            <a:fld id="{1BBF70D4-9B8A-44AF-B911-8C286BFDB628}" type="slidenum">
              <a:rPr lang="nl-NL" smtClean="0"/>
              <a:t>25</a:t>
            </a:fld>
            <a:endParaRPr lang="nl-NL"/>
          </a:p>
        </p:txBody>
      </p:sp>
    </p:spTree>
    <p:extLst>
      <p:ext uri="{BB962C8B-B14F-4D97-AF65-F5344CB8AC3E}">
        <p14:creationId xmlns:p14="http://schemas.microsoft.com/office/powerpoint/2010/main" val="4092529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Heel veel verschillende mensen dus je dient te bepalen wie je precies wilt bereiken. </a:t>
            </a:r>
          </a:p>
        </p:txBody>
      </p:sp>
      <p:sp>
        <p:nvSpPr>
          <p:cNvPr id="4" name="Tijdelijke aanduiding voor dianummer 3"/>
          <p:cNvSpPr>
            <a:spLocks noGrp="1"/>
          </p:cNvSpPr>
          <p:nvPr>
            <p:ph type="sldNum" sz="quarter" idx="10"/>
          </p:nvPr>
        </p:nvSpPr>
        <p:spPr/>
        <p:txBody>
          <a:bodyPr/>
          <a:lstStyle/>
          <a:p>
            <a:fld id="{1BBF70D4-9B8A-44AF-B911-8C286BFDB628}" type="slidenum">
              <a:rPr lang="nl-NL" smtClean="0"/>
              <a:t>26</a:t>
            </a:fld>
            <a:endParaRPr lang="nl-NL"/>
          </a:p>
        </p:txBody>
      </p:sp>
    </p:spTree>
    <p:extLst>
      <p:ext uri="{BB962C8B-B14F-4D97-AF65-F5344CB8AC3E}">
        <p14:creationId xmlns:p14="http://schemas.microsoft.com/office/powerpoint/2010/main" val="425115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Definieer</a:t>
            </a:r>
            <a:r>
              <a:rPr lang="nl-NL" baseline="0" dirty="0"/>
              <a:t> trouwe klanten. Welke voorwaarden. Minimaal eenmaal per jaar afnemen of maandelijks of wekelijks. Voor welk bedrag, volume?</a:t>
            </a:r>
            <a:endParaRPr lang="nl-NL" dirty="0"/>
          </a:p>
        </p:txBody>
      </p:sp>
      <p:sp>
        <p:nvSpPr>
          <p:cNvPr id="4" name="Tijdelijke aanduiding voor dianummer 3"/>
          <p:cNvSpPr>
            <a:spLocks noGrp="1"/>
          </p:cNvSpPr>
          <p:nvPr>
            <p:ph type="sldNum" sz="quarter" idx="10"/>
          </p:nvPr>
        </p:nvSpPr>
        <p:spPr/>
        <p:txBody>
          <a:bodyPr/>
          <a:lstStyle/>
          <a:p>
            <a:fld id="{1BBF70D4-9B8A-44AF-B911-8C286BFDB628}" type="slidenum">
              <a:rPr lang="nl-NL" smtClean="0"/>
              <a:t>28</a:t>
            </a:fld>
            <a:endParaRPr lang="nl-NL"/>
          </a:p>
        </p:txBody>
      </p:sp>
    </p:spTree>
    <p:extLst>
      <p:ext uri="{BB962C8B-B14F-4D97-AF65-F5344CB8AC3E}">
        <p14:creationId xmlns:p14="http://schemas.microsoft.com/office/powerpoint/2010/main" val="2259455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2AC096CF-C10D-4A6A-A511-BAE36C4FE8B9}" type="datetimeFigureOut">
              <a:rPr lang="nl-NL" smtClean="0"/>
              <a:t>10-10-2023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438213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2AC096CF-C10D-4A6A-A511-BAE36C4FE8B9}" type="datetimeFigureOut">
              <a:rPr lang="nl-NL" smtClean="0"/>
              <a:t>10-10-2023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78269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2AC096CF-C10D-4A6A-A511-BAE36C4FE8B9}" type="datetimeFigureOut">
              <a:rPr lang="nl-NL" smtClean="0"/>
              <a:t>10-10-2023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2626CA9C-B3C2-47CE-BDFF-12D4297FAE77}" type="slidenum">
              <a:rPr lang="nl-NL" smtClean="0"/>
              <a:t>‹nr.›</a:t>
            </a:fld>
            <a:endParaRPr lang="nl-NL"/>
          </a:p>
        </p:txBody>
      </p:sp>
    </p:spTree>
    <p:extLst>
      <p:ext uri="{BB962C8B-B14F-4D97-AF65-F5344CB8AC3E}">
        <p14:creationId xmlns:p14="http://schemas.microsoft.com/office/powerpoint/2010/main" val="724717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AC096CF-C10D-4A6A-A511-BAE36C4FE8B9}" type="datetimeFigureOut">
              <a:rPr lang="nl-NL" smtClean="0"/>
              <a:t>10-10-2023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626CA9C-B3C2-47CE-BDFF-12D4297FAE77}" type="slidenum">
              <a:rPr lang="nl-NL" smtClean="0"/>
              <a:t>‹nr.›</a:t>
            </a:fld>
            <a:endParaRPr lang="nl-NL"/>
          </a:p>
        </p:txBody>
      </p:sp>
    </p:spTree>
    <p:extLst>
      <p:ext uri="{BB962C8B-B14F-4D97-AF65-F5344CB8AC3E}">
        <p14:creationId xmlns:p14="http://schemas.microsoft.com/office/powerpoint/2010/main" val="304098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866C58-812E-DADC-057E-48C57B14AD6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D5A86FC-496A-100F-06B9-77239457307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1BC9ED9-FBBB-6C07-9205-24A1F3AAA6BE}"/>
              </a:ext>
            </a:extLst>
          </p:cNvPr>
          <p:cNvSpPr>
            <a:spLocks noGrp="1"/>
          </p:cNvSpPr>
          <p:nvPr>
            <p:ph type="dt" sz="half" idx="10"/>
          </p:nvPr>
        </p:nvSpPr>
        <p:spPr/>
        <p:txBody>
          <a:bodyPr/>
          <a:lstStyle/>
          <a:p>
            <a:fld id="{2AC096CF-C10D-4A6A-A511-BAE36C4FE8B9}" type="datetimeFigureOut">
              <a:rPr lang="nl-NL" smtClean="0"/>
              <a:t>10-10-2023</a:t>
            </a:fld>
            <a:endParaRPr lang="nl-NL"/>
          </a:p>
        </p:txBody>
      </p:sp>
      <p:sp>
        <p:nvSpPr>
          <p:cNvPr id="5" name="Tijdelijke aanduiding voor voettekst 4">
            <a:extLst>
              <a:ext uri="{FF2B5EF4-FFF2-40B4-BE49-F238E27FC236}">
                <a16:creationId xmlns:a16="http://schemas.microsoft.com/office/drawing/2014/main" id="{36D6697C-62D4-F9BE-051E-01BFB63A47B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CFB1424-B236-6C14-8CA3-C8CDAEE13FBB}"/>
              </a:ext>
            </a:extLst>
          </p:cNvPr>
          <p:cNvSpPr>
            <a:spLocks noGrp="1"/>
          </p:cNvSpPr>
          <p:nvPr>
            <p:ph type="sldNum" sz="quarter" idx="12"/>
          </p:nvPr>
        </p:nvSpPr>
        <p:spPr/>
        <p:txBody>
          <a:bodyPr/>
          <a:lstStyle/>
          <a:p>
            <a:fld id="{2626CA9C-B3C2-47CE-BDFF-12D4297FAE77}" type="slidenum">
              <a:rPr lang="nl-NL" smtClean="0"/>
              <a:t>‹nr.›</a:t>
            </a:fld>
            <a:endParaRPr lang="nl-NL"/>
          </a:p>
        </p:txBody>
      </p:sp>
    </p:spTree>
    <p:extLst>
      <p:ext uri="{BB962C8B-B14F-4D97-AF65-F5344CB8AC3E}">
        <p14:creationId xmlns:p14="http://schemas.microsoft.com/office/powerpoint/2010/main" val="1207444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C096CF-C10D-4A6A-A511-BAE36C4FE8B9}" type="datetimeFigureOut">
              <a:rPr lang="nl-NL" smtClean="0"/>
              <a:t>10-10-2023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6CA9C-B3C2-47CE-BDFF-12D4297FAE7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4664950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5.xml"/><Relationship Id="rId1" Type="http://schemas.openxmlformats.org/officeDocument/2006/relationships/video" Target="https://www.youtube.com/embed/1MLLNEiAj0A?feature=oembed"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szigetfestival.com/en/love-revolution"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www.npo3fm.nl/nieuws/sziget/97436b2b-d017-4f0e-b728-d2660539b7e1/hoe-werd-sziget-het-grote-nederlandse-feestje" TargetMode="External"/><Relationship Id="rId2" Type="http://schemas.openxmlformats.org/officeDocument/2006/relationships/slideLayout" Target="../slideLayouts/slideLayout5.xml"/><Relationship Id="rId1" Type="http://schemas.openxmlformats.org/officeDocument/2006/relationships/video" Target="https://www.youtube.com/embed/1MLLNEiAj0A?feature=oembed" TargetMode="Externa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3.xml"/><Relationship Id="rId7" Type="http://schemas.openxmlformats.org/officeDocument/2006/relationships/image" Target="../media/image18.jpeg"/><Relationship Id="rId2" Type="http://schemas.openxmlformats.org/officeDocument/2006/relationships/slideLayout" Target="../slideLayouts/slideLayout5.xml"/><Relationship Id="rId1" Type="http://schemas.openxmlformats.org/officeDocument/2006/relationships/video" Target="https://www.youtube.com/embed/JLstgdNoMj8?feature=oembed" TargetMode="Externa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5.xml"/><Relationship Id="rId1" Type="http://schemas.openxmlformats.org/officeDocument/2006/relationships/video" Target="https://www.youtube.com/embed/OXwQu-uXfwE?feature=oembed"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C881CC-B262-49B2-8826-7B1D889D7612}"/>
              </a:ext>
            </a:extLst>
          </p:cNvPr>
          <p:cNvSpPr>
            <a:spLocks noGrp="1"/>
          </p:cNvSpPr>
          <p:nvPr>
            <p:ph type="ctrTitle"/>
          </p:nvPr>
        </p:nvSpPr>
        <p:spPr>
          <a:xfrm>
            <a:off x="5490794" y="3932098"/>
            <a:ext cx="6220463" cy="803391"/>
          </a:xfrm>
        </p:spPr>
        <p:txBody>
          <a:bodyPr>
            <a:normAutofit fontScale="90000"/>
          </a:bodyPr>
          <a:lstStyle/>
          <a:p>
            <a:pPr algn="l"/>
            <a:r>
              <a:rPr lang="nl-NL" sz="5200" dirty="0"/>
              <a:t>Mijn Leefomgeving</a:t>
            </a:r>
            <a:br>
              <a:rPr lang="nl-NL" sz="5200" dirty="0"/>
            </a:br>
            <a:r>
              <a:rPr lang="nl-NL" sz="5200" dirty="0"/>
              <a:t>Vrije tijd</a:t>
            </a:r>
          </a:p>
        </p:txBody>
      </p:sp>
      <p:sp>
        <p:nvSpPr>
          <p:cNvPr id="3" name="Ondertitel 2">
            <a:extLst>
              <a:ext uri="{FF2B5EF4-FFF2-40B4-BE49-F238E27FC236}">
                <a16:creationId xmlns:a16="http://schemas.microsoft.com/office/drawing/2014/main" id="{994E4B0B-79EB-4BD4-B337-93108B00AACC}"/>
              </a:ext>
            </a:extLst>
          </p:cNvPr>
          <p:cNvSpPr>
            <a:spLocks noGrp="1"/>
          </p:cNvSpPr>
          <p:nvPr>
            <p:ph type="subTitle" idx="1"/>
          </p:nvPr>
        </p:nvSpPr>
        <p:spPr>
          <a:xfrm>
            <a:off x="5559160" y="4928884"/>
            <a:ext cx="4851851" cy="1810686"/>
          </a:xfrm>
        </p:spPr>
        <p:txBody>
          <a:bodyPr>
            <a:normAutofit/>
          </a:bodyPr>
          <a:lstStyle/>
          <a:p>
            <a:pPr algn="l"/>
            <a:r>
              <a:rPr lang="nl-NL" dirty="0"/>
              <a:t>LJ1-P1</a:t>
            </a:r>
            <a:br>
              <a:rPr lang="nl-NL" dirty="0"/>
            </a:br>
            <a:r>
              <a:rPr lang="nl-NL" b="1" dirty="0"/>
              <a:t>doelgroep en doelstelling</a:t>
            </a:r>
          </a:p>
        </p:txBody>
      </p:sp>
      <p:pic>
        <p:nvPicPr>
          <p:cNvPr id="5" name="Afbeelding 4" descr="Afbeelding met tekst&#10;&#10;Automatisch gegenereerde beschrijving">
            <a:extLst>
              <a:ext uri="{FF2B5EF4-FFF2-40B4-BE49-F238E27FC236}">
                <a16:creationId xmlns:a16="http://schemas.microsoft.com/office/drawing/2014/main" id="{8D05C104-8788-4383-82E7-41093A82EB3F}"/>
              </a:ext>
            </a:extLst>
          </p:cNvPr>
          <p:cNvPicPr>
            <a:picLocks noChangeAspect="1"/>
          </p:cNvPicPr>
          <p:nvPr/>
        </p:nvPicPr>
        <p:blipFill rotWithShape="1">
          <a:blip r:embed="rId2">
            <a:extLst>
              <a:ext uri="{28A0092B-C50C-407E-A947-70E740481C1C}">
                <a14:useLocalDpi xmlns:a14="http://schemas.microsoft.com/office/drawing/2010/main" val="0"/>
              </a:ext>
            </a:extLst>
          </a:blip>
          <a:srcRect t="8730" r="-1" b="11334"/>
          <a:stretch/>
        </p:blipFill>
        <p:spPr>
          <a:xfrm>
            <a:off x="0" y="0"/>
            <a:ext cx="4611790" cy="3188799"/>
          </a:xfrm>
          <a:prstGeom prst="rect">
            <a:avLst/>
          </a:prstGeom>
        </p:spPr>
      </p:pic>
      <p:sp>
        <p:nvSpPr>
          <p:cNvPr id="8" name="Ondertitel 2">
            <a:extLst>
              <a:ext uri="{FF2B5EF4-FFF2-40B4-BE49-F238E27FC236}">
                <a16:creationId xmlns:a16="http://schemas.microsoft.com/office/drawing/2014/main" id="{1020A28E-FCB1-4FAF-95A2-DD20E8149C7C}"/>
              </a:ext>
            </a:extLst>
          </p:cNvPr>
          <p:cNvSpPr txBox="1">
            <a:spLocks/>
          </p:cNvSpPr>
          <p:nvPr/>
        </p:nvSpPr>
        <p:spPr>
          <a:xfrm>
            <a:off x="7978378" y="582590"/>
            <a:ext cx="3573541" cy="4685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nl-NL" sz="1600" dirty="0"/>
          </a:p>
        </p:txBody>
      </p:sp>
      <p:pic>
        <p:nvPicPr>
          <p:cNvPr id="1026" name="Picture 2" descr="Projectontwikkeling - Noordereng Groep">
            <a:extLst>
              <a:ext uri="{FF2B5EF4-FFF2-40B4-BE49-F238E27FC236}">
                <a16:creationId xmlns:a16="http://schemas.microsoft.com/office/drawing/2014/main" id="{B624FD88-D709-296C-19B8-FE7A38D661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1790" y="0"/>
            <a:ext cx="4687598" cy="319830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Greening the City #3 : Groenvisie Amsterdam - Pakhuis de Zwijger">
            <a:extLst>
              <a:ext uri="{FF2B5EF4-FFF2-40B4-BE49-F238E27FC236}">
                <a16:creationId xmlns:a16="http://schemas.microsoft.com/office/drawing/2014/main" id="{254B65F0-E10E-FE15-E65A-141A354CC4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93815"/>
            <a:ext cx="5181600" cy="3664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942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57254-8857-E99B-6C8B-4E04452E8CF1}"/>
              </a:ext>
            </a:extLst>
          </p:cNvPr>
          <p:cNvSpPr>
            <a:spLocks noGrp="1"/>
          </p:cNvSpPr>
          <p:nvPr>
            <p:ph type="title"/>
          </p:nvPr>
        </p:nvSpPr>
        <p:spPr/>
        <p:txBody>
          <a:bodyPr/>
          <a:lstStyle/>
          <a:p>
            <a:r>
              <a:rPr lang="nl-NL" b="1" dirty="0">
                <a:solidFill>
                  <a:srgbClr val="7030A0"/>
                </a:solidFill>
              </a:rPr>
              <a:t>Binnenlands toerisme</a:t>
            </a:r>
          </a:p>
        </p:txBody>
      </p:sp>
      <p:sp>
        <p:nvSpPr>
          <p:cNvPr id="3" name="Tijdelijke aanduiding voor inhoud 2">
            <a:extLst>
              <a:ext uri="{FF2B5EF4-FFF2-40B4-BE49-F238E27FC236}">
                <a16:creationId xmlns:a16="http://schemas.microsoft.com/office/drawing/2014/main" id="{4D621A6D-AF07-7770-BD9A-5DFA17F6AF8A}"/>
              </a:ext>
            </a:extLst>
          </p:cNvPr>
          <p:cNvSpPr>
            <a:spLocks noGrp="1"/>
          </p:cNvSpPr>
          <p:nvPr>
            <p:ph idx="1"/>
          </p:nvPr>
        </p:nvSpPr>
        <p:spPr/>
        <p:txBody>
          <a:bodyPr/>
          <a:lstStyle/>
          <a:p>
            <a:r>
              <a:rPr lang="nl-NL" dirty="0"/>
              <a:t>Binnenlands toerisme bestaat uit toeristische activiteiten van reizigers die in hun eigen land op vakantie gaan. Je kunt dan denken aan een Fries die drie weken op vakantie gaat naar de Zeeuwse Kust, of aan een inwoner uit Lille, die een dagtocht naar Parijs onderneemt</a:t>
            </a:r>
          </a:p>
        </p:txBody>
      </p:sp>
    </p:spTree>
    <p:extLst>
      <p:ext uri="{BB962C8B-B14F-4D97-AF65-F5344CB8AC3E}">
        <p14:creationId xmlns:p14="http://schemas.microsoft.com/office/powerpoint/2010/main" val="1953110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BA4B01-9EF5-B496-B778-022CEEF5D2F2}"/>
              </a:ext>
            </a:extLst>
          </p:cNvPr>
          <p:cNvSpPr>
            <a:spLocks noGrp="1"/>
          </p:cNvSpPr>
          <p:nvPr>
            <p:ph type="title"/>
          </p:nvPr>
        </p:nvSpPr>
        <p:spPr/>
        <p:txBody>
          <a:bodyPr/>
          <a:lstStyle/>
          <a:p>
            <a:r>
              <a:rPr lang="nl-NL" b="1" dirty="0">
                <a:solidFill>
                  <a:srgbClr val="7030A0"/>
                </a:solidFill>
              </a:rPr>
              <a:t>Uitgaand toerisme</a:t>
            </a:r>
          </a:p>
        </p:txBody>
      </p:sp>
      <p:sp>
        <p:nvSpPr>
          <p:cNvPr id="3" name="Tijdelijke aanduiding voor inhoud 2">
            <a:extLst>
              <a:ext uri="{FF2B5EF4-FFF2-40B4-BE49-F238E27FC236}">
                <a16:creationId xmlns:a16="http://schemas.microsoft.com/office/drawing/2014/main" id="{B2360B5D-ACE4-395C-B6EB-795693BC8DBD}"/>
              </a:ext>
            </a:extLst>
          </p:cNvPr>
          <p:cNvSpPr>
            <a:spLocks noGrp="1"/>
          </p:cNvSpPr>
          <p:nvPr>
            <p:ph idx="1"/>
          </p:nvPr>
        </p:nvSpPr>
        <p:spPr/>
        <p:txBody>
          <a:bodyPr/>
          <a:lstStyle/>
          <a:p>
            <a:r>
              <a:rPr lang="nl-NL" i="1" dirty="0"/>
              <a:t>Uitgaand toerisme gaat over het reizen naar en het verblijven van toeristen in een ander land dan waar ze wonen. Bijvoorbeeld een Nederlander die twee weken afreist naar de Dominicaanse Republiek, Italië of Turkije. Voor deze landen is die Nederlander dan een inkomende toerist.</a:t>
            </a:r>
          </a:p>
        </p:txBody>
      </p:sp>
    </p:spTree>
    <p:extLst>
      <p:ext uri="{BB962C8B-B14F-4D97-AF65-F5344CB8AC3E}">
        <p14:creationId xmlns:p14="http://schemas.microsoft.com/office/powerpoint/2010/main" val="2870267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131E19-4AE8-D63D-CDC2-EE862BE3BB2C}"/>
              </a:ext>
            </a:extLst>
          </p:cNvPr>
          <p:cNvSpPr>
            <a:spLocks noGrp="1"/>
          </p:cNvSpPr>
          <p:nvPr>
            <p:ph type="title"/>
          </p:nvPr>
        </p:nvSpPr>
        <p:spPr/>
        <p:txBody>
          <a:bodyPr/>
          <a:lstStyle/>
          <a:p>
            <a:r>
              <a:rPr lang="nl-NL" b="0" i="0" dirty="0">
                <a:solidFill>
                  <a:srgbClr val="7030A0"/>
                </a:solidFill>
                <a:effectLst/>
                <a:latin typeface="Google Sans"/>
              </a:rPr>
              <a:t>Inkomend toerisme/recreatie</a:t>
            </a:r>
            <a:endParaRPr lang="nl-NL" dirty="0">
              <a:solidFill>
                <a:srgbClr val="7030A0"/>
              </a:solidFill>
            </a:endParaRPr>
          </a:p>
        </p:txBody>
      </p:sp>
      <p:sp>
        <p:nvSpPr>
          <p:cNvPr id="3" name="Tijdelijke aanduiding voor inhoud 2">
            <a:extLst>
              <a:ext uri="{FF2B5EF4-FFF2-40B4-BE49-F238E27FC236}">
                <a16:creationId xmlns:a16="http://schemas.microsoft.com/office/drawing/2014/main" id="{E30522E4-6749-14C6-D4F9-92549EE86B11}"/>
              </a:ext>
            </a:extLst>
          </p:cNvPr>
          <p:cNvSpPr>
            <a:spLocks noGrp="1"/>
          </p:cNvSpPr>
          <p:nvPr>
            <p:ph idx="1"/>
          </p:nvPr>
        </p:nvSpPr>
        <p:spPr/>
        <p:txBody>
          <a:bodyPr/>
          <a:lstStyle/>
          <a:p>
            <a:r>
              <a:rPr lang="nl-NL" b="0" i="1" dirty="0">
                <a:effectLst/>
                <a:latin typeface="Google Sans"/>
              </a:rPr>
              <a:t>Inkomend toerisme wil bijvoorbeeld zeggen dat buitenlanders op vakantie gaan in Nederland. Voor Spanje of Turkije betekent het dat Nederlanders, Duitsers of Fransen op vakantie gaan in Spanje of Turkije. </a:t>
            </a:r>
            <a:endParaRPr lang="nl-NL" i="1" dirty="0"/>
          </a:p>
        </p:txBody>
      </p:sp>
    </p:spTree>
    <p:extLst>
      <p:ext uri="{BB962C8B-B14F-4D97-AF65-F5344CB8AC3E}">
        <p14:creationId xmlns:p14="http://schemas.microsoft.com/office/powerpoint/2010/main" val="73658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nish Stock Photo - Download Image Now - Finish Line, Track And Field,  Running - iStock">
            <a:extLst>
              <a:ext uri="{FF2B5EF4-FFF2-40B4-BE49-F238E27FC236}">
                <a16:creationId xmlns:a16="http://schemas.microsoft.com/office/drawing/2014/main" id="{146C11B6-8DF8-CEF0-FCBB-66690D6A2C33}"/>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1"/>
            <a:ext cx="12192000" cy="810395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7B757488-D4D3-BCA3-E036-D07433B0B89D}"/>
              </a:ext>
            </a:extLst>
          </p:cNvPr>
          <p:cNvSpPr>
            <a:spLocks noGrp="1"/>
          </p:cNvSpPr>
          <p:nvPr>
            <p:ph type="title"/>
          </p:nvPr>
        </p:nvSpPr>
        <p:spPr>
          <a:xfrm>
            <a:off x="2852980" y="2697620"/>
            <a:ext cx="10515600" cy="1325563"/>
          </a:xfrm>
        </p:spPr>
        <p:txBody>
          <a:bodyPr>
            <a:normAutofit/>
          </a:bodyPr>
          <a:lstStyle/>
          <a:p>
            <a:r>
              <a:rPr lang="nl-NL" sz="6000" b="1" dirty="0"/>
              <a:t>D O E L S T E L </a:t>
            </a:r>
            <a:r>
              <a:rPr lang="nl-NL" sz="6000" b="1" dirty="0" err="1"/>
              <a:t>L</a:t>
            </a:r>
            <a:r>
              <a:rPr lang="nl-NL" sz="6000" b="1" dirty="0"/>
              <a:t> I N G</a:t>
            </a:r>
          </a:p>
        </p:txBody>
      </p:sp>
    </p:spTree>
    <p:extLst>
      <p:ext uri="{BB962C8B-B14F-4D97-AF65-F5344CB8AC3E}">
        <p14:creationId xmlns:p14="http://schemas.microsoft.com/office/powerpoint/2010/main" val="1822268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et Doel, Onderwijs, School, Leert Op Notadocument Stock Foto - Image of  creatief, persoonlijk: 72132112">
            <a:extLst>
              <a:ext uri="{FF2B5EF4-FFF2-40B4-BE49-F238E27FC236}">
                <a16:creationId xmlns:a16="http://schemas.microsoft.com/office/drawing/2014/main" id="{AE731954-9F35-2E39-0D64-8D123AE00E9E}"/>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1"/>
            <a:ext cx="12192000" cy="898489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BAD358D6-7D42-B129-6F8D-F02EB6D05C32}"/>
              </a:ext>
            </a:extLst>
          </p:cNvPr>
          <p:cNvSpPr>
            <a:spLocks noGrp="1"/>
          </p:cNvSpPr>
          <p:nvPr>
            <p:ph type="title"/>
          </p:nvPr>
        </p:nvSpPr>
        <p:spPr/>
        <p:txBody>
          <a:bodyPr/>
          <a:lstStyle/>
          <a:p>
            <a:r>
              <a:rPr lang="nl-NL" b="1" dirty="0"/>
              <a:t>Doelstelling deze periode</a:t>
            </a:r>
          </a:p>
        </p:txBody>
      </p:sp>
      <p:sp>
        <p:nvSpPr>
          <p:cNvPr id="3" name="Tijdelijke aanduiding voor inhoud 2">
            <a:extLst>
              <a:ext uri="{FF2B5EF4-FFF2-40B4-BE49-F238E27FC236}">
                <a16:creationId xmlns:a16="http://schemas.microsoft.com/office/drawing/2014/main" id="{858FFAFA-4A2B-57B1-2F15-BAABF3567D1A}"/>
              </a:ext>
            </a:extLst>
          </p:cNvPr>
          <p:cNvSpPr>
            <a:spLocks noGrp="1"/>
          </p:cNvSpPr>
          <p:nvPr>
            <p:ph idx="1"/>
          </p:nvPr>
        </p:nvSpPr>
        <p:spPr/>
        <p:txBody>
          <a:bodyPr>
            <a:noAutofit/>
          </a:bodyPr>
          <a:lstStyle/>
          <a:p>
            <a:pPr marL="0" indent="0">
              <a:buNone/>
            </a:pPr>
            <a:r>
              <a:rPr lang="nl-NL" sz="2200" dirty="0"/>
              <a:t>Binnen de context van school en jullie opdracht deze periode...</a:t>
            </a:r>
          </a:p>
          <a:p>
            <a:pPr marL="0" indent="0">
              <a:buNone/>
            </a:pPr>
            <a:endParaRPr lang="nl-NL" sz="2200" dirty="0"/>
          </a:p>
          <a:p>
            <a:pPr marL="0" indent="0">
              <a:buNone/>
            </a:pPr>
            <a:r>
              <a:rPr lang="nl-NL" sz="2200" dirty="0"/>
              <a:t>Wat is jouw doel?</a:t>
            </a:r>
          </a:p>
          <a:p>
            <a:pPr marL="0" indent="0">
              <a:buNone/>
            </a:pPr>
            <a:r>
              <a:rPr lang="nl-NL" sz="2200" dirty="0"/>
              <a:t>Wat is mijn doel?</a:t>
            </a:r>
          </a:p>
          <a:p>
            <a:pPr marL="0" indent="0">
              <a:buNone/>
            </a:pPr>
            <a:r>
              <a:rPr lang="nl-NL" sz="2200" dirty="0"/>
              <a:t>Wat is het doel van je ouders?</a:t>
            </a:r>
          </a:p>
          <a:p>
            <a:pPr marL="0" indent="0">
              <a:buNone/>
            </a:pPr>
            <a:r>
              <a:rPr lang="nl-NL" sz="2200" dirty="0">
                <a:latin typeface="Calibri" panose="020F0502020204030204" pitchFamily="34" charset="0"/>
              </a:rPr>
              <a:t>Wat is het doel van jullie opdrachtgever?</a:t>
            </a:r>
          </a:p>
          <a:p>
            <a:pPr marL="0" indent="0">
              <a:buNone/>
            </a:pPr>
            <a:endParaRPr lang="nl-NL" sz="2200" dirty="0"/>
          </a:p>
          <a:p>
            <a:pPr marL="0" indent="0">
              <a:buNone/>
            </a:pPr>
            <a:r>
              <a:rPr lang="nl-NL" sz="2200" dirty="0"/>
              <a:t>Wat is een andere manier/woord om doelstelling te omschrijven?</a:t>
            </a:r>
          </a:p>
          <a:p>
            <a:pPr marL="0" indent="0">
              <a:buNone/>
            </a:pPr>
            <a:r>
              <a:rPr lang="nl-NL" sz="2200" dirty="0">
                <a:latin typeface="Calibri" panose="020F0502020204030204" pitchFamily="34" charset="0"/>
              </a:rPr>
              <a:t>Ambitie, streven, missie, oogmerk.</a:t>
            </a:r>
          </a:p>
          <a:p>
            <a:pPr marL="0" indent="0">
              <a:buNone/>
            </a:pPr>
            <a:endParaRPr lang="nl-NL" sz="2200" dirty="0"/>
          </a:p>
          <a:p>
            <a:pPr marL="0" indent="0">
              <a:buNone/>
            </a:pPr>
            <a:endParaRPr lang="nl-NL" sz="2200" dirty="0"/>
          </a:p>
        </p:txBody>
      </p:sp>
    </p:spTree>
    <p:extLst>
      <p:ext uri="{BB962C8B-B14F-4D97-AF65-F5344CB8AC3E}">
        <p14:creationId xmlns:p14="http://schemas.microsoft.com/office/powerpoint/2010/main" val="181847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0AAF37-0311-982C-14F1-F998DA4B4400}"/>
              </a:ext>
            </a:extLst>
          </p:cNvPr>
          <p:cNvSpPr>
            <a:spLocks noGrp="1"/>
          </p:cNvSpPr>
          <p:nvPr>
            <p:ph type="title"/>
          </p:nvPr>
        </p:nvSpPr>
        <p:spPr/>
        <p:txBody>
          <a:bodyPr/>
          <a:lstStyle/>
          <a:p>
            <a:r>
              <a:rPr lang="nl-NL" b="1" dirty="0"/>
              <a:t>VN doelstellingen in 2030</a:t>
            </a:r>
          </a:p>
        </p:txBody>
      </p:sp>
      <p:sp>
        <p:nvSpPr>
          <p:cNvPr id="3" name="Tijdelijke aanduiding voor inhoud 2">
            <a:extLst>
              <a:ext uri="{FF2B5EF4-FFF2-40B4-BE49-F238E27FC236}">
                <a16:creationId xmlns:a16="http://schemas.microsoft.com/office/drawing/2014/main" id="{E623B7DE-7D46-A760-C04F-F4DE6DDC277C}"/>
              </a:ext>
            </a:extLst>
          </p:cNvPr>
          <p:cNvSpPr>
            <a:spLocks noGrp="1"/>
          </p:cNvSpPr>
          <p:nvPr>
            <p:ph idx="1"/>
          </p:nvPr>
        </p:nvSpPr>
        <p:spPr/>
        <p:txBody>
          <a:bodyPr/>
          <a:lstStyle/>
          <a:p>
            <a:endParaRPr lang="nl-NL" dirty="0"/>
          </a:p>
        </p:txBody>
      </p:sp>
      <p:pic>
        <p:nvPicPr>
          <p:cNvPr id="1026" name="Picture 2" descr="Meer leren over duurzaamheid? Lees verder | Theek 5">
            <a:extLst>
              <a:ext uri="{FF2B5EF4-FFF2-40B4-BE49-F238E27FC236}">
                <a16:creationId xmlns:a16="http://schemas.microsoft.com/office/drawing/2014/main" id="{C9842637-4F59-F68D-48A1-D0895D62F8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25072"/>
            <a:ext cx="8876145" cy="477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17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7 Key-Steps to Motivate and Inspire Your Team - Invista">
            <a:extLst>
              <a:ext uri="{FF2B5EF4-FFF2-40B4-BE49-F238E27FC236}">
                <a16:creationId xmlns:a16="http://schemas.microsoft.com/office/drawing/2014/main" id="{B92B7EE9-0F71-CBDC-7C37-0C4132CDD98F}"/>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0" y="-441960"/>
            <a:ext cx="12192000" cy="774192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nl-NL" b="1" dirty="0"/>
              <a:t>Event doelstellingen van de organisator</a:t>
            </a:r>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b="1" dirty="0"/>
              <a:t>Soorten doelen</a:t>
            </a:r>
          </a:p>
          <a:p>
            <a:r>
              <a:rPr lang="nl-NL" dirty="0"/>
              <a:t>Stimuleren van verkoop.</a:t>
            </a:r>
          </a:p>
          <a:p>
            <a:r>
              <a:rPr lang="nl-NL" dirty="0"/>
              <a:t>Een team motiveren.</a:t>
            </a:r>
          </a:p>
          <a:p>
            <a:r>
              <a:rPr lang="nl-NL" dirty="0"/>
              <a:t>Gedrag of bedrijfscultuur beïnvloeden.</a:t>
            </a:r>
          </a:p>
          <a:p>
            <a:r>
              <a:rPr lang="nl-NL" dirty="0"/>
              <a:t>Klanten bedanken of belonen.</a:t>
            </a:r>
          </a:p>
          <a:p>
            <a:r>
              <a:rPr lang="nl-NL" dirty="0"/>
              <a:t>Informatie delen of kennis overdragen.</a:t>
            </a:r>
          </a:p>
          <a:p>
            <a:r>
              <a:rPr lang="nl-NL" dirty="0"/>
              <a:t>Relaties opbouwen of versterken.</a:t>
            </a:r>
          </a:p>
          <a:p>
            <a:r>
              <a:rPr lang="nl-NL" dirty="0"/>
              <a:t>Imago verbeteren of naamsbekendheid vergroten.</a:t>
            </a:r>
          </a:p>
          <a:p>
            <a:r>
              <a:rPr lang="nl-NL" dirty="0"/>
              <a:t>Impopulaire beslissingen verteerbaar maken.</a:t>
            </a:r>
          </a:p>
          <a:p>
            <a:r>
              <a:rPr lang="nl-NL" dirty="0"/>
              <a:t>Etc. </a:t>
            </a:r>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182923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239B9E-A4B8-10D2-17BA-DF916D010681}"/>
              </a:ext>
            </a:extLst>
          </p:cNvPr>
          <p:cNvSpPr>
            <a:spLocks noGrp="1"/>
          </p:cNvSpPr>
          <p:nvPr>
            <p:ph type="title"/>
          </p:nvPr>
        </p:nvSpPr>
        <p:spPr/>
        <p:txBody>
          <a:bodyPr/>
          <a:lstStyle/>
          <a:p>
            <a:r>
              <a:rPr lang="nl-NL" b="1" dirty="0"/>
              <a:t>Doelstelling van Sziget</a:t>
            </a:r>
          </a:p>
        </p:txBody>
      </p:sp>
      <p:pic>
        <p:nvPicPr>
          <p:cNvPr id="4" name="Onlinemedia 3" title="Official Aftermovie - Sziget 2019">
            <a:hlinkClick r:id="" action="ppaction://media"/>
            <a:extLst>
              <a:ext uri="{FF2B5EF4-FFF2-40B4-BE49-F238E27FC236}">
                <a16:creationId xmlns:a16="http://schemas.microsoft.com/office/drawing/2014/main" id="{DDAF9911-6B3E-3457-7F47-D60051B0C7F3}"/>
              </a:ext>
            </a:extLst>
          </p:cNvPr>
          <p:cNvPicPr>
            <a:picLocks noRot="1" noChangeAspect="1"/>
          </p:cNvPicPr>
          <p:nvPr>
            <a:videoFile r:link="rId1"/>
          </p:nvPr>
        </p:nvPicPr>
        <p:blipFill>
          <a:blip r:embed="rId3"/>
          <a:stretch>
            <a:fillRect/>
          </a:stretch>
        </p:blipFill>
        <p:spPr>
          <a:xfrm>
            <a:off x="928176" y="1690688"/>
            <a:ext cx="3076658" cy="1738312"/>
          </a:xfrm>
          <a:prstGeom prst="rect">
            <a:avLst/>
          </a:prstGeom>
        </p:spPr>
      </p:pic>
      <p:sp>
        <p:nvSpPr>
          <p:cNvPr id="5" name="Tekstvak 4">
            <a:extLst>
              <a:ext uri="{FF2B5EF4-FFF2-40B4-BE49-F238E27FC236}">
                <a16:creationId xmlns:a16="http://schemas.microsoft.com/office/drawing/2014/main" id="{34F4B234-12F6-0BD4-C276-7245CE39BF2F}"/>
              </a:ext>
            </a:extLst>
          </p:cNvPr>
          <p:cNvSpPr txBox="1"/>
          <p:nvPr/>
        </p:nvSpPr>
        <p:spPr>
          <a:xfrm>
            <a:off x="7593709" y="3102581"/>
            <a:ext cx="4455862" cy="1477328"/>
          </a:xfrm>
          <a:prstGeom prst="rect">
            <a:avLst/>
          </a:prstGeom>
          <a:noFill/>
        </p:spPr>
        <p:txBody>
          <a:bodyPr wrap="square" rtlCol="0">
            <a:spAutoFit/>
          </a:bodyPr>
          <a:lstStyle/>
          <a:p>
            <a:pPr algn="l" fontAlgn="base"/>
            <a:r>
              <a:rPr lang="en-US" sz="1500" b="1" i="0" dirty="0">
                <a:effectLst/>
                <a:latin typeface="Wigrum"/>
              </a:rPr>
              <a:t>Circular economy transition</a:t>
            </a:r>
          </a:p>
          <a:p>
            <a:pPr algn="l" fontAlgn="base"/>
            <a:r>
              <a:rPr lang="en-US" sz="1500" b="0" i="0" dirty="0">
                <a:effectLst/>
                <a:latin typeface="Wigrum"/>
              </a:rPr>
              <a:t>We keep examining the necessary resource need of organizing Sziget to reduce it in the future. Our </a:t>
            </a:r>
            <a:r>
              <a:rPr lang="en-US" sz="1500" b="1" i="0" dirty="0">
                <a:solidFill>
                  <a:srgbClr val="7030A0"/>
                </a:solidFill>
                <a:effectLst/>
                <a:latin typeface="Wigrum"/>
              </a:rPr>
              <a:t>goal</a:t>
            </a:r>
            <a:r>
              <a:rPr lang="en-US" sz="1500" b="0" i="0" dirty="0">
                <a:effectLst/>
                <a:latin typeface="Wigrum"/>
              </a:rPr>
              <a:t> is to use long-life, reparable, reusable, and recyclable products in the process.</a:t>
            </a:r>
          </a:p>
          <a:p>
            <a:endParaRPr lang="nl-NL" sz="1500" dirty="0"/>
          </a:p>
        </p:txBody>
      </p:sp>
      <p:sp>
        <p:nvSpPr>
          <p:cNvPr id="7" name="Tekstvak 6">
            <a:extLst>
              <a:ext uri="{FF2B5EF4-FFF2-40B4-BE49-F238E27FC236}">
                <a16:creationId xmlns:a16="http://schemas.microsoft.com/office/drawing/2014/main" id="{9AB85373-7DFD-5839-A1ED-EE22C79727AC}"/>
              </a:ext>
            </a:extLst>
          </p:cNvPr>
          <p:cNvSpPr txBox="1"/>
          <p:nvPr/>
        </p:nvSpPr>
        <p:spPr>
          <a:xfrm>
            <a:off x="4297319" y="1625253"/>
            <a:ext cx="4530487" cy="1477328"/>
          </a:xfrm>
          <a:prstGeom prst="rect">
            <a:avLst/>
          </a:prstGeom>
          <a:noFill/>
        </p:spPr>
        <p:txBody>
          <a:bodyPr wrap="square">
            <a:spAutoFit/>
          </a:bodyPr>
          <a:lstStyle/>
          <a:p>
            <a:pPr fontAlgn="base"/>
            <a:r>
              <a:rPr lang="en-US" sz="1500" b="1" i="0" dirty="0">
                <a:effectLst/>
                <a:latin typeface="Wigrum"/>
              </a:rPr>
              <a:t>Green Sziget</a:t>
            </a:r>
          </a:p>
          <a:p>
            <a:pPr fontAlgn="base"/>
            <a:r>
              <a:rPr lang="en-US" sz="1500" b="0" i="0" dirty="0">
                <a:effectLst/>
                <a:latin typeface="Wigrum"/>
              </a:rPr>
              <a:t>One of the Love Revolution’s main message is about environmental consciousness and sustainable development. Last year, we put a lot of effort into fulfilling our </a:t>
            </a:r>
            <a:r>
              <a:rPr lang="en-US" sz="1500" b="1" i="0" dirty="0">
                <a:solidFill>
                  <a:srgbClr val="7030A0"/>
                </a:solidFill>
                <a:effectLst/>
                <a:latin typeface="Wigrum"/>
              </a:rPr>
              <a:t>goals</a:t>
            </a:r>
            <a:r>
              <a:rPr lang="en-US" sz="1500" b="0" i="0" dirty="0">
                <a:effectLst/>
                <a:latin typeface="Wigrum"/>
              </a:rPr>
              <a:t> and becoming greener and plan on continuing with this tradition this year. </a:t>
            </a:r>
          </a:p>
        </p:txBody>
      </p:sp>
      <p:sp>
        <p:nvSpPr>
          <p:cNvPr id="13" name="Tekstvak 12">
            <a:extLst>
              <a:ext uri="{FF2B5EF4-FFF2-40B4-BE49-F238E27FC236}">
                <a16:creationId xmlns:a16="http://schemas.microsoft.com/office/drawing/2014/main" id="{0F2ACA5D-935B-92A7-31FA-3B4CDCB69664}"/>
              </a:ext>
            </a:extLst>
          </p:cNvPr>
          <p:cNvSpPr txBox="1"/>
          <p:nvPr/>
        </p:nvSpPr>
        <p:spPr>
          <a:xfrm>
            <a:off x="4458768" y="4187494"/>
            <a:ext cx="6097424" cy="784830"/>
          </a:xfrm>
          <a:prstGeom prst="rect">
            <a:avLst/>
          </a:prstGeom>
          <a:noFill/>
        </p:spPr>
        <p:txBody>
          <a:bodyPr wrap="square">
            <a:spAutoFit/>
          </a:bodyPr>
          <a:lstStyle/>
          <a:p>
            <a:pPr algn="l" fontAlgn="base"/>
            <a:r>
              <a:rPr lang="en-US" sz="1500" b="1" i="0" dirty="0">
                <a:effectLst/>
                <a:latin typeface="Wigrum"/>
              </a:rPr>
              <a:t>Waste Recycling</a:t>
            </a:r>
          </a:p>
          <a:p>
            <a:pPr algn="l" fontAlgn="base"/>
            <a:r>
              <a:rPr lang="en-US" sz="1500" b="0" i="0" dirty="0">
                <a:effectLst/>
                <a:latin typeface="Wigrum"/>
              </a:rPr>
              <a:t>Just as last year, this year, we will be collecting plastic, aluminium, and glass waste at 140 locations. Our </a:t>
            </a:r>
            <a:r>
              <a:rPr lang="en-US" sz="1500" b="1" i="0" dirty="0">
                <a:solidFill>
                  <a:srgbClr val="7030A0"/>
                </a:solidFill>
                <a:effectLst/>
                <a:latin typeface="Wigrum"/>
              </a:rPr>
              <a:t>goal</a:t>
            </a:r>
            <a:r>
              <a:rPr lang="en-US" sz="1500" b="0" i="0" dirty="0">
                <a:effectLst/>
                <a:latin typeface="Wigrum"/>
              </a:rPr>
              <a:t> is to achieve a 50% recycling rate at least.</a:t>
            </a:r>
          </a:p>
        </p:txBody>
      </p:sp>
      <p:sp>
        <p:nvSpPr>
          <p:cNvPr id="15" name="Tekstvak 14">
            <a:extLst>
              <a:ext uri="{FF2B5EF4-FFF2-40B4-BE49-F238E27FC236}">
                <a16:creationId xmlns:a16="http://schemas.microsoft.com/office/drawing/2014/main" id="{308A293A-2DF6-1481-9AE2-1BD1552FBC0D}"/>
              </a:ext>
            </a:extLst>
          </p:cNvPr>
          <p:cNvSpPr txBox="1"/>
          <p:nvPr/>
        </p:nvSpPr>
        <p:spPr>
          <a:xfrm>
            <a:off x="2604331" y="5220037"/>
            <a:ext cx="6097424" cy="784830"/>
          </a:xfrm>
          <a:prstGeom prst="rect">
            <a:avLst/>
          </a:prstGeom>
          <a:noFill/>
        </p:spPr>
        <p:txBody>
          <a:bodyPr wrap="square">
            <a:spAutoFit/>
          </a:bodyPr>
          <a:lstStyle/>
          <a:p>
            <a:r>
              <a:rPr lang="en-US" sz="1500" b="0" i="0" dirty="0">
                <a:effectLst/>
                <a:latin typeface="Wigrum"/>
              </a:rPr>
              <a:t>In order to </a:t>
            </a:r>
            <a:r>
              <a:rPr lang="en-US" sz="1500" b="0" i="0" dirty="0" err="1">
                <a:effectLst/>
                <a:latin typeface="Wigrum"/>
              </a:rPr>
              <a:t>minimise</a:t>
            </a:r>
            <a:r>
              <a:rPr lang="en-US" sz="1500" b="0" i="0" dirty="0">
                <a:effectLst/>
                <a:latin typeface="Wigrum"/>
              </a:rPr>
              <a:t> waste, a system of reusable cup is implemented at the Festival. The </a:t>
            </a:r>
            <a:r>
              <a:rPr lang="en-US" sz="1500" b="1" i="0" dirty="0">
                <a:solidFill>
                  <a:srgbClr val="7030A0"/>
                </a:solidFill>
                <a:effectLst/>
                <a:latin typeface="Wigrum"/>
              </a:rPr>
              <a:t>goal</a:t>
            </a:r>
            <a:r>
              <a:rPr lang="en-US" sz="1500" b="0" i="0" dirty="0">
                <a:effectLst/>
                <a:latin typeface="Wigrum"/>
              </a:rPr>
              <a:t> of the reusable cup system is to achieve that optimally the Visitor uses only one cup during the Event.</a:t>
            </a:r>
            <a:endParaRPr lang="nl-NL" sz="1500" dirty="0"/>
          </a:p>
        </p:txBody>
      </p:sp>
    </p:spTree>
    <p:extLst>
      <p:ext uri="{BB962C8B-B14F-4D97-AF65-F5344CB8AC3E}">
        <p14:creationId xmlns:p14="http://schemas.microsoft.com/office/powerpoint/2010/main" val="139301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75F88-25A4-8BA4-FB2A-923EB5C5843F}"/>
              </a:ext>
            </a:extLst>
          </p:cNvPr>
          <p:cNvSpPr>
            <a:spLocks noGrp="1"/>
          </p:cNvSpPr>
          <p:nvPr>
            <p:ph type="title"/>
          </p:nvPr>
        </p:nvSpPr>
        <p:spPr/>
        <p:txBody>
          <a:bodyPr/>
          <a:lstStyle/>
          <a:p>
            <a:r>
              <a:rPr lang="nl-NL" b="1" dirty="0"/>
              <a:t>Doelstelling van Sziget</a:t>
            </a:r>
            <a:endParaRPr lang="nl-NL" dirty="0"/>
          </a:p>
        </p:txBody>
      </p:sp>
      <p:sp>
        <p:nvSpPr>
          <p:cNvPr id="3" name="Tijdelijke aanduiding voor inhoud 2">
            <a:extLst>
              <a:ext uri="{FF2B5EF4-FFF2-40B4-BE49-F238E27FC236}">
                <a16:creationId xmlns:a16="http://schemas.microsoft.com/office/drawing/2014/main" id="{16AB286B-8E80-4713-EF1D-303E7B254441}"/>
              </a:ext>
            </a:extLst>
          </p:cNvPr>
          <p:cNvSpPr>
            <a:spLocks noGrp="1"/>
          </p:cNvSpPr>
          <p:nvPr>
            <p:ph idx="1"/>
          </p:nvPr>
        </p:nvSpPr>
        <p:spPr/>
        <p:txBody>
          <a:bodyPr/>
          <a:lstStyle/>
          <a:p>
            <a:pPr marL="0" indent="0">
              <a:buNone/>
            </a:pPr>
            <a:r>
              <a:rPr lang="nl-NL" dirty="0"/>
              <a:t>Wat kunnen doelstellingen zijn van Sziget?</a:t>
            </a:r>
          </a:p>
          <a:p>
            <a:pPr marL="0" indent="0">
              <a:buNone/>
            </a:pPr>
            <a:r>
              <a:rPr lang="nl-NL" dirty="0"/>
              <a:t>…</a:t>
            </a:r>
          </a:p>
          <a:p>
            <a:pPr marL="0" indent="0">
              <a:buNone/>
            </a:pPr>
            <a:endParaRPr lang="nl-NL" dirty="0"/>
          </a:p>
          <a:p>
            <a:r>
              <a:rPr lang="nl-NL" dirty="0"/>
              <a:t>Mensen samenbrengen en verbinden</a:t>
            </a:r>
          </a:p>
          <a:p>
            <a:r>
              <a:rPr lang="nl-NL" dirty="0"/>
              <a:t>Bewustwording klimaat impact</a:t>
            </a:r>
          </a:p>
          <a:p>
            <a:r>
              <a:rPr lang="nl-NL" dirty="0"/>
              <a:t>Promotie van de stad Budapest</a:t>
            </a:r>
          </a:p>
          <a:p>
            <a:r>
              <a:rPr lang="nl-NL" dirty="0"/>
              <a:t>Promoten van het land, Hongarije</a:t>
            </a:r>
          </a:p>
          <a:p>
            <a:r>
              <a:rPr lang="nl-NL" dirty="0"/>
              <a:t>Samenwerking / sponsoring voor kinderen uit achterstandswijken</a:t>
            </a:r>
          </a:p>
        </p:txBody>
      </p:sp>
      <p:sp>
        <p:nvSpPr>
          <p:cNvPr id="5" name="Tekstvak 4">
            <a:extLst>
              <a:ext uri="{FF2B5EF4-FFF2-40B4-BE49-F238E27FC236}">
                <a16:creationId xmlns:a16="http://schemas.microsoft.com/office/drawing/2014/main" id="{D4946821-DE3B-AF7F-7778-FDFB33048268}"/>
              </a:ext>
            </a:extLst>
          </p:cNvPr>
          <p:cNvSpPr txBox="1"/>
          <p:nvPr/>
        </p:nvSpPr>
        <p:spPr>
          <a:xfrm>
            <a:off x="7697625" y="2154086"/>
            <a:ext cx="4018660" cy="2739211"/>
          </a:xfrm>
          <a:prstGeom prst="rect">
            <a:avLst/>
          </a:prstGeom>
          <a:solidFill>
            <a:srgbClr val="00B0F0"/>
          </a:solidFill>
        </p:spPr>
        <p:txBody>
          <a:bodyPr wrap="square">
            <a:spAutoFit/>
          </a:bodyPr>
          <a:lstStyle/>
          <a:p>
            <a:pPr algn="l" fontAlgn="base"/>
            <a:r>
              <a:rPr lang="en-US" b="1" i="0" dirty="0">
                <a:effectLst/>
                <a:latin typeface="Wigrum"/>
              </a:rPr>
              <a:t>Join the Love Revolution</a:t>
            </a:r>
          </a:p>
          <a:p>
            <a:pPr algn="just" fontAlgn="base"/>
            <a:r>
              <a:rPr lang="en-US" b="0" i="0" dirty="0">
                <a:effectLst/>
                <a:latin typeface="Wigrum"/>
              </a:rPr>
              <a:t>We believe that the power of diversity is a unifying force that can help create change around us. We come in all shades, from different backgrounds, but no matter what we are a community who share common values.</a:t>
            </a:r>
          </a:p>
          <a:p>
            <a:pPr algn="just" fontAlgn="base"/>
            <a:endParaRPr lang="en-US" dirty="0">
              <a:latin typeface="Wigrum"/>
            </a:endParaRPr>
          </a:p>
          <a:p>
            <a:pPr algn="just" fontAlgn="base"/>
            <a:r>
              <a:rPr lang="en-US" sz="1400" dirty="0">
                <a:hlinkClick r:id="rId2">
                  <a:extLst>
                    <a:ext uri="{A12FA001-AC4F-418D-AE19-62706E023703}">
                      <ahyp:hlinkClr xmlns:ahyp="http://schemas.microsoft.com/office/drawing/2018/hyperlinkcolor" val="tx"/>
                    </a:ext>
                  </a:extLst>
                </a:hlinkClick>
              </a:rPr>
              <a:t>#SZIGET2020 – Join the Love Revolution (szigetfestival.com)</a:t>
            </a:r>
            <a:endParaRPr lang="en-US" sz="1400" b="0" i="0" dirty="0">
              <a:effectLst/>
              <a:latin typeface="Wigrum"/>
            </a:endParaRPr>
          </a:p>
        </p:txBody>
      </p:sp>
    </p:spTree>
    <p:extLst>
      <p:ext uri="{BB962C8B-B14F-4D97-AF65-F5344CB8AC3E}">
        <p14:creationId xmlns:p14="http://schemas.microsoft.com/office/powerpoint/2010/main" val="124539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C2C6B1-0ED7-44F9-CE87-92BCA6080F9C}"/>
              </a:ext>
            </a:extLst>
          </p:cNvPr>
          <p:cNvSpPr>
            <a:spLocks noGrp="1"/>
          </p:cNvSpPr>
          <p:nvPr>
            <p:ph type="title"/>
          </p:nvPr>
        </p:nvSpPr>
        <p:spPr/>
        <p:txBody>
          <a:bodyPr/>
          <a:lstStyle/>
          <a:p>
            <a:r>
              <a:rPr lang="nl-NL" b="1" dirty="0"/>
              <a:t>Doelstelling van de bezoeker van Sziget </a:t>
            </a:r>
            <a:r>
              <a:rPr lang="nl-NL" sz="3000" dirty="0"/>
              <a:t>(onbewust)</a:t>
            </a:r>
          </a:p>
        </p:txBody>
      </p:sp>
      <p:sp>
        <p:nvSpPr>
          <p:cNvPr id="3" name="Tijdelijke aanduiding voor inhoud 2">
            <a:extLst>
              <a:ext uri="{FF2B5EF4-FFF2-40B4-BE49-F238E27FC236}">
                <a16:creationId xmlns:a16="http://schemas.microsoft.com/office/drawing/2014/main" id="{BB22225D-3B4B-2C7E-B877-E5BBBE295121}"/>
              </a:ext>
            </a:extLst>
          </p:cNvPr>
          <p:cNvSpPr>
            <a:spLocks noGrp="1"/>
          </p:cNvSpPr>
          <p:nvPr>
            <p:ph idx="1"/>
          </p:nvPr>
        </p:nvSpPr>
        <p:spPr/>
        <p:txBody>
          <a:bodyPr/>
          <a:lstStyle/>
          <a:p>
            <a:r>
              <a:rPr lang="nl-NL" dirty="0"/>
              <a:t>Een leuke tijd hebben.</a:t>
            </a:r>
          </a:p>
          <a:p>
            <a:r>
              <a:rPr lang="nl-NL" dirty="0"/>
              <a:t>Nieuwe vrienden maken.</a:t>
            </a:r>
          </a:p>
          <a:p>
            <a:r>
              <a:rPr lang="nl-NL" dirty="0"/>
              <a:t>Drinken.</a:t>
            </a:r>
          </a:p>
          <a:p>
            <a:r>
              <a:rPr lang="nl-NL" dirty="0"/>
              <a:t>Nieuwe herinneringen maken met vrienden.</a:t>
            </a:r>
          </a:p>
          <a:p>
            <a:r>
              <a:rPr lang="nl-NL" dirty="0"/>
              <a:t>Helemaal los gaan.</a:t>
            </a:r>
          </a:p>
          <a:p>
            <a:r>
              <a:rPr lang="nl-NL" dirty="0"/>
              <a:t>Iets nieuws ervaren.</a:t>
            </a:r>
          </a:p>
          <a:p>
            <a:r>
              <a:rPr lang="nl-NL" dirty="0"/>
              <a:t>Iets doen wat ze nooit meer vergeten. </a:t>
            </a:r>
            <a:r>
              <a:rPr lang="nl-NL" sz="2000" dirty="0"/>
              <a:t>(memorabele beleving)</a:t>
            </a:r>
          </a:p>
          <a:p>
            <a:pPr marL="0" indent="0">
              <a:buNone/>
            </a:pPr>
            <a:r>
              <a:rPr lang="nl-NL" dirty="0"/>
              <a:t>	</a:t>
            </a:r>
            <a:endParaRPr lang="nl-NL" sz="2000" dirty="0"/>
          </a:p>
        </p:txBody>
      </p:sp>
    </p:spTree>
    <p:extLst>
      <p:ext uri="{BB962C8B-B14F-4D97-AF65-F5344CB8AC3E}">
        <p14:creationId xmlns:p14="http://schemas.microsoft.com/office/powerpoint/2010/main" val="2915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3200" b="1">
                <a:solidFill>
                  <a:srgbClr val="B8A1FF"/>
                </a:solidFill>
                <a:latin typeface="Arial"/>
                <a:cs typeface="Arial"/>
              </a:rPr>
              <a:t>Les 7 </a:t>
            </a:r>
            <a:r>
              <a:rPr lang="nl-NL" sz="3200" b="1" dirty="0">
                <a:solidFill>
                  <a:srgbClr val="B8A1FF"/>
                </a:solidFill>
                <a:latin typeface="Arial"/>
                <a:cs typeface="Arial"/>
              </a:rPr>
              <a:t>– doelstelling en doelgroep</a:t>
            </a:r>
            <a:endParaRPr lang="nl-NL" sz="3200" dirty="0">
              <a:solidFill>
                <a:srgbClr val="B8A1FF"/>
              </a:solidFill>
              <a:latin typeface="Arial"/>
              <a:cs typeface="Arial"/>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specialisatie Vrijetijd</a:t>
            </a:r>
          </a:p>
          <a:p>
            <a:pPr marL="0" indent="0">
              <a:buNone/>
            </a:pPr>
            <a:endParaRPr lang="nl-NL" sz="1200" b="1" dirty="0">
              <a:solidFill>
                <a:srgbClr val="B8A1FF"/>
              </a:solidFill>
              <a:latin typeface="Arial" panose="020B0604020202020204" pitchFamily="34" charset="0"/>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2017005" y="1736252"/>
            <a:ext cx="4078995" cy="3041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b="1" dirty="0">
                <a:solidFill>
                  <a:srgbClr val="000644"/>
                </a:solidFill>
                <a:latin typeface="Arial"/>
                <a:cs typeface="Arial"/>
              </a:rPr>
              <a:t>Begrippen</a:t>
            </a:r>
          </a:p>
          <a:p>
            <a:pPr>
              <a:buFont typeface="Wingdings" panose="05000000000000000000" pitchFamily="2" charset="2"/>
              <a:buChar char="ü"/>
            </a:pPr>
            <a:r>
              <a:rPr lang="nl-NL" sz="1200" dirty="0">
                <a:latin typeface="Arial" panose="020B0604020202020204" pitchFamily="34" charset="0"/>
                <a:cs typeface="Arial"/>
              </a:rPr>
              <a:t>Doelstelling</a:t>
            </a:r>
          </a:p>
          <a:p>
            <a:pPr>
              <a:buFont typeface="Wingdings" panose="05000000000000000000" pitchFamily="2" charset="2"/>
              <a:buChar char="ü"/>
            </a:pPr>
            <a:r>
              <a:rPr lang="nl-NL" sz="1200" dirty="0">
                <a:latin typeface="Arial" panose="020B0604020202020204" pitchFamily="34" charset="0"/>
                <a:cs typeface="Arial"/>
              </a:rPr>
              <a:t>Doelgroep</a:t>
            </a:r>
          </a:p>
          <a:p>
            <a:pPr>
              <a:buFont typeface="Wingdings" panose="05000000000000000000" pitchFamily="2" charset="2"/>
              <a:buChar char="ü"/>
            </a:pPr>
            <a:r>
              <a:rPr lang="nl-NL" sz="1200" dirty="0">
                <a:latin typeface="Arial" panose="020B0604020202020204" pitchFamily="34" charset="0"/>
                <a:cs typeface="Arial"/>
              </a:rPr>
              <a:t>Secundaire-doelgroep</a:t>
            </a:r>
          </a:p>
          <a:p>
            <a:pPr>
              <a:buFont typeface="Wingdings" panose="05000000000000000000" pitchFamily="2" charset="2"/>
              <a:buChar char="ü"/>
            </a:pPr>
            <a:r>
              <a:rPr lang="nl-NL" sz="1200" dirty="0">
                <a:latin typeface="Arial" panose="020B0604020202020204" pitchFamily="34" charset="0"/>
                <a:cs typeface="Arial"/>
              </a:rPr>
              <a:t>Verschillende vormen van recreatie </a:t>
            </a: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a:endParaRPr>
          </a:p>
          <a:p>
            <a:pPr marL="0" indent="0">
              <a:buNone/>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p:txBody>
      </p:sp>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a:latin typeface="Arial" panose="020B0604020202020204" pitchFamily="34" charset="0"/>
                <a:cs typeface="Arial" panose="020B0604020202020204" pitchFamily="34" charset="0"/>
              </a:rPr>
              <a:t> Verantwoording</a:t>
            </a:r>
          </a:p>
          <a:p>
            <a:pPr>
              <a:buFont typeface="Wingdings" panose="05000000000000000000" pitchFamily="2" charset="2"/>
              <a:buChar char="q"/>
            </a:pPr>
            <a:r>
              <a:rPr lang="nl-NL" sz="1200">
                <a:solidFill>
                  <a:schemeClr val="bg1">
                    <a:lumMod val="85000"/>
                  </a:schemeClr>
                </a:solidFill>
                <a:latin typeface="Arial" panose="020B0604020202020204" pitchFamily="34" charset="0"/>
                <a:cs typeface="Arial" panose="020B0604020202020204" pitchFamily="34" charset="0"/>
              </a:rPr>
              <a:t> 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724771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33122" y="864562"/>
            <a:ext cx="9340890" cy="648072"/>
          </a:xfrm>
        </p:spPr>
        <p:txBody>
          <a:bodyPr>
            <a:normAutofit fontScale="90000"/>
          </a:bodyPr>
          <a:lstStyle/>
          <a:p>
            <a:r>
              <a:rPr lang="nl-NL" b="1" dirty="0"/>
              <a:t>Bedenk eens een evenement voor de onderstaande doelstellingen</a:t>
            </a:r>
          </a:p>
        </p:txBody>
      </p:sp>
      <p:sp>
        <p:nvSpPr>
          <p:cNvPr id="3" name="Tijdelijke aanduiding voor inhoud 2"/>
          <p:cNvSpPr>
            <a:spLocks noGrp="1"/>
          </p:cNvSpPr>
          <p:nvPr>
            <p:ph idx="1"/>
          </p:nvPr>
        </p:nvSpPr>
        <p:spPr>
          <a:xfrm>
            <a:off x="333999" y="2035695"/>
            <a:ext cx="10515600" cy="4351338"/>
          </a:xfrm>
        </p:spPr>
        <p:txBody>
          <a:bodyPr/>
          <a:lstStyle/>
          <a:p>
            <a:pPr lvl="1"/>
            <a:r>
              <a:rPr lang="nl-NL" dirty="0"/>
              <a:t>Stimuleren van verkoop van de nieuwste iPhone</a:t>
            </a:r>
          </a:p>
          <a:p>
            <a:pPr lvl="1"/>
            <a:r>
              <a:rPr lang="nl-NL" dirty="0"/>
              <a:t>Team motiveren van KPN</a:t>
            </a:r>
          </a:p>
          <a:p>
            <a:pPr lvl="1"/>
            <a:r>
              <a:rPr lang="nl-NL" dirty="0"/>
              <a:t>Attitude of bedrijfscultuur bijsturen van Helicon</a:t>
            </a:r>
          </a:p>
          <a:p>
            <a:pPr lvl="1"/>
            <a:r>
              <a:rPr lang="nl-NL" dirty="0"/>
              <a:t>Bedanken of belonen van klanten van Campina</a:t>
            </a:r>
          </a:p>
          <a:p>
            <a:pPr lvl="1"/>
            <a:r>
              <a:rPr lang="nl-NL" dirty="0"/>
              <a:t>Informatie delen of kennis overdragen voor Kromkommer</a:t>
            </a:r>
          </a:p>
          <a:p>
            <a:pPr lvl="1"/>
            <a:r>
              <a:rPr lang="nl-NL" dirty="0"/>
              <a:t>Relaties opbouwen of versterken voor Honig</a:t>
            </a:r>
          </a:p>
          <a:p>
            <a:pPr lvl="1"/>
            <a:r>
              <a:rPr lang="nl-NL" dirty="0"/>
              <a:t>Imago verbeteren of naamsbekendheid vergroten van Shell</a:t>
            </a:r>
          </a:p>
          <a:p>
            <a:pPr lvl="1"/>
            <a:r>
              <a:rPr lang="nl-NL" dirty="0"/>
              <a:t>Impopulaire beslissingen verteerbaar maken van de gemeente.</a:t>
            </a:r>
          </a:p>
        </p:txBody>
      </p:sp>
    </p:spTree>
    <p:extLst>
      <p:ext uri="{BB962C8B-B14F-4D97-AF65-F5344CB8AC3E}">
        <p14:creationId xmlns:p14="http://schemas.microsoft.com/office/powerpoint/2010/main" val="3054358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Mogelijke doelstelling – </a:t>
            </a:r>
            <a:r>
              <a:rPr lang="nl-NL" b="1" dirty="0" err="1"/>
              <a:t>AirUp</a:t>
            </a:r>
            <a:r>
              <a:rPr lang="nl-NL" b="1" dirty="0"/>
              <a:t> </a:t>
            </a:r>
          </a:p>
        </p:txBody>
      </p:sp>
      <p:sp>
        <p:nvSpPr>
          <p:cNvPr id="3" name="Tijdelijke aanduiding voor inhoud 2"/>
          <p:cNvSpPr>
            <a:spLocks noGrp="1"/>
          </p:cNvSpPr>
          <p:nvPr>
            <p:ph idx="1"/>
          </p:nvPr>
        </p:nvSpPr>
        <p:spPr/>
        <p:txBody>
          <a:bodyPr>
            <a:noAutofit/>
          </a:bodyPr>
          <a:lstStyle/>
          <a:p>
            <a:pPr marL="0" indent="0">
              <a:buNone/>
            </a:pPr>
            <a:r>
              <a:rPr lang="nl-NL" sz="2400" dirty="0"/>
              <a:t>We willen dat 80% van de </a:t>
            </a:r>
            <a:r>
              <a:rPr lang="nl-NL" sz="2400" dirty="0" err="1"/>
              <a:t>jong-volwassenen</a:t>
            </a:r>
            <a:r>
              <a:rPr lang="nl-NL" sz="2400" dirty="0"/>
              <a:t> in Nederland minimaal 3x in aanraking is gekomen met ons product via een online advertentie. </a:t>
            </a:r>
            <a:br>
              <a:rPr lang="nl-NL" sz="2400" dirty="0"/>
            </a:br>
            <a:r>
              <a:rPr lang="nl-NL" sz="2400" dirty="0"/>
              <a:t>Binnen drie maanden na de start van onze campagne moet de omzet met 50% gestegen zijn ten opzichte van 1 januari 2022. </a:t>
            </a:r>
          </a:p>
          <a:p>
            <a:pPr marL="0" indent="0">
              <a:buNone/>
            </a:pPr>
            <a:endParaRPr lang="nl-NL" sz="2400" dirty="0"/>
          </a:p>
        </p:txBody>
      </p:sp>
      <p:sp>
        <p:nvSpPr>
          <p:cNvPr id="5" name="Tekstvak 4">
            <a:extLst>
              <a:ext uri="{FF2B5EF4-FFF2-40B4-BE49-F238E27FC236}">
                <a16:creationId xmlns:a16="http://schemas.microsoft.com/office/drawing/2014/main" id="{7FE2878A-A55A-EEA7-ED1D-F497680D790E}"/>
              </a:ext>
            </a:extLst>
          </p:cNvPr>
          <p:cNvSpPr txBox="1"/>
          <p:nvPr/>
        </p:nvSpPr>
        <p:spPr>
          <a:xfrm>
            <a:off x="940749" y="3781130"/>
            <a:ext cx="6097424" cy="2308324"/>
          </a:xfrm>
          <a:prstGeom prst="rect">
            <a:avLst/>
          </a:prstGeom>
          <a:noFill/>
        </p:spPr>
        <p:txBody>
          <a:bodyPr wrap="square">
            <a:spAutoFit/>
          </a:bodyPr>
          <a:lstStyle/>
          <a:p>
            <a:pPr marL="0" indent="0">
              <a:buNone/>
            </a:pPr>
            <a:r>
              <a:rPr lang="nl-NL" sz="2400" b="1" dirty="0"/>
              <a:t>SMART</a:t>
            </a:r>
            <a:r>
              <a:rPr lang="nl-NL" sz="2400" dirty="0"/>
              <a:t> doelstelling</a:t>
            </a:r>
          </a:p>
          <a:p>
            <a:pPr lvl="1"/>
            <a:r>
              <a:rPr lang="nl-NL" sz="2400" b="1" dirty="0"/>
              <a:t>S</a:t>
            </a:r>
            <a:r>
              <a:rPr lang="nl-NL" sz="2400" dirty="0"/>
              <a:t>pecifiek</a:t>
            </a:r>
          </a:p>
          <a:p>
            <a:pPr lvl="1"/>
            <a:r>
              <a:rPr lang="nl-NL" sz="2400" b="1" dirty="0"/>
              <a:t>M</a:t>
            </a:r>
            <a:r>
              <a:rPr lang="nl-NL" sz="2400" dirty="0"/>
              <a:t>eetbaar</a:t>
            </a:r>
          </a:p>
          <a:p>
            <a:pPr lvl="1"/>
            <a:r>
              <a:rPr lang="nl-NL" sz="2400" b="1" dirty="0"/>
              <a:t>A</a:t>
            </a:r>
            <a:r>
              <a:rPr lang="nl-NL" sz="2400" dirty="0"/>
              <a:t>cceptabel</a:t>
            </a:r>
          </a:p>
          <a:p>
            <a:pPr lvl="1"/>
            <a:r>
              <a:rPr lang="nl-NL" sz="2400" b="1" dirty="0"/>
              <a:t>R</a:t>
            </a:r>
            <a:r>
              <a:rPr lang="nl-NL" sz="2400" dirty="0"/>
              <a:t>ealistisch </a:t>
            </a:r>
          </a:p>
          <a:p>
            <a:pPr lvl="1"/>
            <a:r>
              <a:rPr lang="nl-NL" sz="2400" b="1" dirty="0"/>
              <a:t>T</a:t>
            </a:r>
            <a:r>
              <a:rPr lang="nl-NL" sz="2400" dirty="0"/>
              <a:t>ijdsgebonden</a:t>
            </a:r>
          </a:p>
        </p:txBody>
      </p:sp>
    </p:spTree>
    <p:extLst>
      <p:ext uri="{BB962C8B-B14F-4D97-AF65-F5344CB8AC3E}">
        <p14:creationId xmlns:p14="http://schemas.microsoft.com/office/powerpoint/2010/main" val="280978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90338" y="640080"/>
            <a:ext cx="3734014" cy="3566160"/>
          </a:xfrm>
        </p:spPr>
        <p:txBody>
          <a:bodyPr vert="horz" lIns="91440" tIns="45720" rIns="91440" bIns="45720" rtlCol="0" anchor="b">
            <a:normAutofit/>
          </a:bodyPr>
          <a:lstStyle/>
          <a:p>
            <a:r>
              <a:rPr lang="en-US" sz="5400" dirty="0" err="1"/>
              <a:t>Houd</a:t>
            </a:r>
            <a:r>
              <a:rPr lang="en-US" sz="5400" dirty="0"/>
              <a:t> je </a:t>
            </a:r>
            <a:r>
              <a:rPr lang="en-US" sz="5400" dirty="0" err="1"/>
              <a:t>doelstelling</a:t>
            </a:r>
            <a:r>
              <a:rPr lang="en-US" sz="5400" dirty="0"/>
              <a:t> </a:t>
            </a:r>
            <a:r>
              <a:rPr lang="en-US" sz="5400" dirty="0" err="1"/>
              <a:t>continu</a:t>
            </a:r>
            <a:r>
              <a:rPr lang="en-US" sz="5400" dirty="0"/>
              <a:t> </a:t>
            </a:r>
            <a:r>
              <a:rPr lang="en-US" sz="5400" dirty="0" err="1"/>
              <a:t>voor</a:t>
            </a:r>
            <a:r>
              <a:rPr lang="en-US" sz="5400" dirty="0"/>
              <a:t> </a:t>
            </a:r>
            <a:r>
              <a:rPr lang="en-US" sz="5400" dirty="0" err="1"/>
              <a:t>ogen</a:t>
            </a:r>
            <a:endParaRPr lang="en-US" sz="5400" dirty="0"/>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met één oog - foto van BasvanHulst-Kuiper - Dieren - Zoom.nl">
            <a:extLst>
              <a:ext uri="{FF2B5EF4-FFF2-40B4-BE49-F238E27FC236}">
                <a16:creationId xmlns:a16="http://schemas.microsoft.com/office/drawing/2014/main" id="{0C4A0511-3E33-520F-FA90-3C207FFA75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0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556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ensen van verschillende landen in klederdracht ...">
            <a:extLst>
              <a:ext uri="{FF2B5EF4-FFF2-40B4-BE49-F238E27FC236}">
                <a16:creationId xmlns:a16="http://schemas.microsoft.com/office/drawing/2014/main" id="{2DD44E85-24EE-14C5-5792-F78409F0C39A}"/>
              </a:ext>
            </a:extLst>
          </p:cNvPr>
          <p:cNvPicPr>
            <a:picLocks noGrp="1" noChangeAspect="1" noChangeArrowheads="1"/>
          </p:cNvPicPr>
          <p:nvPr>
            <p:ph idx="1"/>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0" y="83127"/>
            <a:ext cx="12096427" cy="806428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7B757488-D4D3-BCA3-E036-D07433B0B89D}"/>
              </a:ext>
            </a:extLst>
          </p:cNvPr>
          <p:cNvSpPr>
            <a:spLocks noGrp="1"/>
          </p:cNvSpPr>
          <p:nvPr>
            <p:ph type="title"/>
          </p:nvPr>
        </p:nvSpPr>
        <p:spPr>
          <a:xfrm>
            <a:off x="2852980" y="2697620"/>
            <a:ext cx="10515600" cy="1325563"/>
          </a:xfrm>
        </p:spPr>
        <p:txBody>
          <a:bodyPr>
            <a:normAutofit/>
          </a:bodyPr>
          <a:lstStyle/>
          <a:p>
            <a:r>
              <a:rPr lang="nl-NL" sz="6000" b="1" dirty="0"/>
              <a:t>D O E L G R O E P</a:t>
            </a:r>
          </a:p>
        </p:txBody>
      </p:sp>
    </p:spTree>
    <p:extLst>
      <p:ext uri="{BB962C8B-B14F-4D97-AF65-F5344CB8AC3E}">
        <p14:creationId xmlns:p14="http://schemas.microsoft.com/office/powerpoint/2010/main" val="207062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239B9E-A4B8-10D2-17BA-DF916D010681}"/>
              </a:ext>
            </a:extLst>
          </p:cNvPr>
          <p:cNvSpPr>
            <a:spLocks noGrp="1"/>
          </p:cNvSpPr>
          <p:nvPr>
            <p:ph type="title"/>
          </p:nvPr>
        </p:nvSpPr>
        <p:spPr/>
        <p:txBody>
          <a:bodyPr/>
          <a:lstStyle/>
          <a:p>
            <a:r>
              <a:rPr lang="nl-NL" b="1" dirty="0"/>
              <a:t>Doelgroep van </a:t>
            </a:r>
            <a:r>
              <a:rPr lang="nl-NL" b="1" dirty="0" err="1"/>
              <a:t>Sziget</a:t>
            </a:r>
            <a:endParaRPr lang="nl-NL" b="1" dirty="0"/>
          </a:p>
        </p:txBody>
      </p:sp>
      <p:sp>
        <p:nvSpPr>
          <p:cNvPr id="3" name="Tijdelijke aanduiding voor inhoud 2">
            <a:extLst>
              <a:ext uri="{FF2B5EF4-FFF2-40B4-BE49-F238E27FC236}">
                <a16:creationId xmlns:a16="http://schemas.microsoft.com/office/drawing/2014/main" id="{21ABCC54-C1F1-DBCC-2809-EF7DCE3FF675}"/>
              </a:ext>
            </a:extLst>
          </p:cNvPr>
          <p:cNvSpPr>
            <a:spLocks noGrp="1"/>
          </p:cNvSpPr>
          <p:nvPr>
            <p:ph idx="1"/>
          </p:nvPr>
        </p:nvSpPr>
        <p:spPr>
          <a:xfrm>
            <a:off x="5717848" y="1763817"/>
            <a:ext cx="4094018" cy="1738312"/>
          </a:xfrm>
        </p:spPr>
        <p:txBody>
          <a:bodyPr>
            <a:noAutofit/>
          </a:bodyPr>
          <a:lstStyle/>
          <a:p>
            <a:pPr marL="0" indent="0" algn="l">
              <a:buNone/>
            </a:pPr>
            <a:r>
              <a:rPr lang="nl-NL" sz="1500" b="0" i="1" dirty="0">
                <a:solidFill>
                  <a:srgbClr val="000000"/>
                </a:solidFill>
                <a:effectLst/>
                <a:latin typeface="Calibri "/>
              </a:rPr>
              <a:t>"In Engeland zullen we nooit het goedkope bier promoten, omdat we dan misschien </a:t>
            </a:r>
            <a:r>
              <a:rPr lang="nl-NL" sz="1500" b="0" i="1" dirty="0" err="1">
                <a:solidFill>
                  <a:srgbClr val="000000"/>
                </a:solidFill>
                <a:effectLst/>
                <a:latin typeface="Calibri "/>
              </a:rPr>
              <a:t>ietswat</a:t>
            </a:r>
            <a:r>
              <a:rPr lang="nl-NL" sz="1500" b="0" i="1" dirty="0">
                <a:solidFill>
                  <a:srgbClr val="000000"/>
                </a:solidFill>
                <a:effectLst/>
                <a:latin typeface="Calibri "/>
              </a:rPr>
              <a:t> de verkeerde doelgroep zullen aantrekken haha..."</a:t>
            </a:r>
            <a:endParaRPr lang="nl-NL" sz="1500" b="0" i="0" dirty="0">
              <a:solidFill>
                <a:srgbClr val="000000"/>
              </a:solidFill>
              <a:effectLst/>
              <a:latin typeface="Calibri "/>
            </a:endParaRPr>
          </a:p>
          <a:p>
            <a:pPr marL="0" indent="0">
              <a:buNone/>
            </a:pPr>
            <a:r>
              <a:rPr lang="nl-NL" sz="1500" dirty="0">
                <a:latin typeface="Calibri "/>
                <a:hlinkClick r:id="rId3"/>
              </a:rPr>
              <a:t>Waarom gaan er zoveel Nederlanders naar </a:t>
            </a:r>
            <a:r>
              <a:rPr lang="nl-NL" sz="1500" dirty="0" err="1">
                <a:latin typeface="Calibri "/>
                <a:hlinkClick r:id="rId3"/>
              </a:rPr>
              <a:t>Sziget</a:t>
            </a:r>
            <a:r>
              <a:rPr lang="nl-NL" sz="1500" dirty="0">
                <a:latin typeface="Calibri "/>
                <a:hlinkClick r:id="rId3"/>
              </a:rPr>
              <a:t>? | NPO 3FM</a:t>
            </a:r>
            <a:endParaRPr lang="nl-NL" sz="1500" dirty="0">
              <a:latin typeface="Calibri "/>
            </a:endParaRPr>
          </a:p>
        </p:txBody>
      </p:sp>
      <p:pic>
        <p:nvPicPr>
          <p:cNvPr id="4" name="Onlinemedia 3" title="Official Aftermovie - Sziget 2019">
            <a:hlinkClick r:id="" action="ppaction://media"/>
            <a:extLst>
              <a:ext uri="{FF2B5EF4-FFF2-40B4-BE49-F238E27FC236}">
                <a16:creationId xmlns:a16="http://schemas.microsoft.com/office/drawing/2014/main" id="{DDAF9911-6B3E-3457-7F47-D60051B0C7F3}"/>
              </a:ext>
            </a:extLst>
          </p:cNvPr>
          <p:cNvPicPr>
            <a:picLocks noRot="1" noChangeAspect="1"/>
          </p:cNvPicPr>
          <p:nvPr>
            <a:videoFile r:link="rId1"/>
          </p:nvPr>
        </p:nvPicPr>
        <p:blipFill>
          <a:blip r:embed="rId4"/>
          <a:stretch>
            <a:fillRect/>
          </a:stretch>
        </p:blipFill>
        <p:spPr>
          <a:xfrm>
            <a:off x="928176" y="1690688"/>
            <a:ext cx="3076658" cy="1738312"/>
          </a:xfrm>
          <a:prstGeom prst="rect">
            <a:avLst/>
          </a:prstGeom>
        </p:spPr>
      </p:pic>
      <p:sp>
        <p:nvSpPr>
          <p:cNvPr id="8" name="Tekstvak 7">
            <a:extLst>
              <a:ext uri="{FF2B5EF4-FFF2-40B4-BE49-F238E27FC236}">
                <a16:creationId xmlns:a16="http://schemas.microsoft.com/office/drawing/2014/main" id="{1C367531-BE98-7FA4-2353-B23B55925536}"/>
              </a:ext>
            </a:extLst>
          </p:cNvPr>
          <p:cNvSpPr txBox="1"/>
          <p:nvPr/>
        </p:nvSpPr>
        <p:spPr>
          <a:xfrm>
            <a:off x="838200" y="3893608"/>
            <a:ext cx="6097424" cy="2400657"/>
          </a:xfrm>
          <a:prstGeom prst="rect">
            <a:avLst/>
          </a:prstGeom>
          <a:noFill/>
        </p:spPr>
        <p:txBody>
          <a:bodyPr wrap="square">
            <a:spAutoFit/>
          </a:bodyPr>
          <a:lstStyle/>
          <a:p>
            <a:pPr algn="l"/>
            <a:r>
              <a:rPr lang="nl-NL" sz="1500" b="0" i="0" dirty="0">
                <a:solidFill>
                  <a:srgbClr val="000000"/>
                </a:solidFill>
                <a:effectLst/>
                <a:latin typeface="DM Sans" pitchFamily="2" charset="0"/>
              </a:rPr>
              <a:t>Maar wáárom gaan we massaal naar dít festival? </a:t>
            </a:r>
            <a:r>
              <a:rPr lang="nl-NL" sz="1500" b="0" i="0" dirty="0" err="1">
                <a:solidFill>
                  <a:srgbClr val="000000"/>
                </a:solidFill>
                <a:effectLst/>
                <a:latin typeface="DM Sans" pitchFamily="2" charset="0"/>
              </a:rPr>
              <a:t>Sziget</a:t>
            </a:r>
            <a:r>
              <a:rPr lang="nl-NL" sz="1500" b="0" i="0" dirty="0">
                <a:solidFill>
                  <a:srgbClr val="000000"/>
                </a:solidFill>
                <a:effectLst/>
                <a:latin typeface="DM Sans" pitchFamily="2" charset="0"/>
              </a:rPr>
              <a:t> is volgens eindbaas Elroy een uniek concept voor jongeren die Nederlandse festivals gewend zijn. Hier een aantal redenen:</a:t>
            </a:r>
          </a:p>
          <a:p>
            <a:pPr algn="l"/>
            <a:endParaRPr lang="nl-NL" sz="1500" b="0" i="0" dirty="0">
              <a:solidFill>
                <a:srgbClr val="000000"/>
              </a:solidFill>
              <a:effectLst/>
              <a:latin typeface="DM Sans" pitchFamily="2" charset="0"/>
            </a:endParaRPr>
          </a:p>
          <a:p>
            <a:pPr marL="285750" indent="-285750" algn="l">
              <a:buFont typeface="Arial" panose="020B0604020202020204" pitchFamily="34" charset="0"/>
              <a:buChar char="•"/>
            </a:pPr>
            <a:r>
              <a:rPr lang="nl-NL" sz="1500" b="0" i="0" dirty="0">
                <a:solidFill>
                  <a:srgbClr val="000000"/>
                </a:solidFill>
                <a:effectLst/>
                <a:latin typeface="DM Sans" pitchFamily="2" charset="0"/>
              </a:rPr>
              <a:t>Het biedt een ontzettend divers programma aan muziek.</a:t>
            </a:r>
          </a:p>
          <a:p>
            <a:pPr marL="285750" indent="-285750" algn="l">
              <a:buFont typeface="Arial" panose="020B0604020202020204" pitchFamily="34" charset="0"/>
              <a:buChar char="•"/>
            </a:pPr>
            <a:r>
              <a:rPr lang="nl-NL" sz="1500" b="0" i="0" dirty="0">
                <a:solidFill>
                  <a:srgbClr val="000000"/>
                </a:solidFill>
                <a:effectLst/>
                <a:latin typeface="DM Sans" pitchFamily="2" charset="0"/>
              </a:rPr>
              <a:t>Het is relatief goedkoop voor negen(!) dagen festival.</a:t>
            </a:r>
          </a:p>
          <a:p>
            <a:pPr marL="285750" indent="-285750" algn="l">
              <a:buFont typeface="Arial" panose="020B0604020202020204" pitchFamily="34" charset="0"/>
              <a:buChar char="•"/>
            </a:pPr>
            <a:r>
              <a:rPr lang="nl-NL" sz="1500" b="0" i="0" dirty="0">
                <a:solidFill>
                  <a:srgbClr val="000000"/>
                </a:solidFill>
                <a:effectLst/>
                <a:latin typeface="DM Sans" pitchFamily="2" charset="0"/>
              </a:rPr>
              <a:t>Je hebt een prachtige stad (Boedapest) om de hoek.</a:t>
            </a:r>
          </a:p>
          <a:p>
            <a:pPr marL="285750" indent="-285750" algn="l">
              <a:buFont typeface="Arial" panose="020B0604020202020204" pitchFamily="34" charset="0"/>
              <a:buChar char="•"/>
            </a:pPr>
            <a:r>
              <a:rPr lang="nl-NL" sz="1500" b="0" i="0" dirty="0">
                <a:solidFill>
                  <a:srgbClr val="000000"/>
                </a:solidFill>
                <a:effectLst/>
                <a:latin typeface="DM Sans" pitchFamily="2" charset="0"/>
              </a:rPr>
              <a:t>Je kampeert op 't festivalterrein tussen de podia.</a:t>
            </a:r>
          </a:p>
          <a:p>
            <a:pPr marL="285750" indent="-285750" algn="l">
              <a:buFont typeface="Arial" panose="020B0604020202020204" pitchFamily="34" charset="0"/>
              <a:buChar char="•"/>
            </a:pPr>
            <a:r>
              <a:rPr lang="nl-NL" sz="1500" b="0" i="0" dirty="0">
                <a:solidFill>
                  <a:srgbClr val="000000"/>
                </a:solidFill>
                <a:effectLst/>
                <a:latin typeface="DM Sans" pitchFamily="2" charset="0"/>
              </a:rPr>
              <a:t>Het was destijds 't enige festival dat 24 uur per dag doorging.</a:t>
            </a:r>
          </a:p>
          <a:p>
            <a:pPr marL="285750" indent="-285750" algn="l">
              <a:buFont typeface="Arial" panose="020B0604020202020204" pitchFamily="34" charset="0"/>
              <a:buChar char="•"/>
            </a:pPr>
            <a:r>
              <a:rPr lang="nl-NL" sz="1500" b="0" i="0" dirty="0">
                <a:solidFill>
                  <a:srgbClr val="000000"/>
                </a:solidFill>
                <a:effectLst/>
                <a:latin typeface="DM Sans" pitchFamily="2" charset="0"/>
              </a:rPr>
              <a:t>Je maakt zo ontzettend veel internationale vrienden.</a:t>
            </a:r>
          </a:p>
        </p:txBody>
      </p:sp>
    </p:spTree>
    <p:extLst>
      <p:ext uri="{BB962C8B-B14F-4D97-AF65-F5344CB8AC3E}">
        <p14:creationId xmlns:p14="http://schemas.microsoft.com/office/powerpoint/2010/main" val="11191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2" fill="hold" display="0">
                  <p:stCondLst>
                    <p:cond delay="indefinite"/>
                  </p:stCondLst>
                </p:cTn>
                <p:tgtEl>
                  <p:spTgt spid="4"/>
                </p:tgtEl>
              </p:cMediaNode>
            </p:video>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4"/>
                                        </p:tgtEl>
                                      </p:cBhvr>
                                    </p:cmd>
                                  </p:childTnLst>
                                </p:cTn>
                              </p:par>
                            </p:childTnLst>
                          </p:cTn>
                        </p:par>
                      </p:childTnLst>
                    </p:cTn>
                  </p:par>
                </p:childTnLst>
              </p:cTn>
              <p:nextCondLst>
                <p:cond evt="onClick" delay="0">
                  <p:tgtEl>
                    <p:spTgt spid="4"/>
                  </p:tgtEl>
                </p:cond>
              </p:nextCondLst>
            </p:seq>
          </p:childTnLst>
        </p:cTn>
      </p:par>
    </p:tnLst>
    <p:bldLst>
      <p:bldP spid="3" grpId="0" build="p"/>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Doelgroep </a:t>
            </a:r>
          </a:p>
        </p:txBody>
      </p:sp>
      <p:pic>
        <p:nvPicPr>
          <p:cNvPr id="2050" name="Picture 2" descr="Mensen van verschillende landen in klederdracht ..."/>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639128" y="1002254"/>
            <a:ext cx="4182020" cy="2788014"/>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65A0DD4E-A024-B382-D690-75328B1898A2}"/>
              </a:ext>
            </a:extLst>
          </p:cNvPr>
          <p:cNvSpPr txBox="1"/>
          <p:nvPr/>
        </p:nvSpPr>
        <p:spPr>
          <a:xfrm>
            <a:off x="838200" y="1506022"/>
            <a:ext cx="2285177" cy="646331"/>
          </a:xfrm>
          <a:prstGeom prst="rect">
            <a:avLst/>
          </a:prstGeom>
          <a:noFill/>
        </p:spPr>
        <p:txBody>
          <a:bodyPr wrap="none" rtlCol="0">
            <a:spAutoFit/>
          </a:bodyPr>
          <a:lstStyle/>
          <a:p>
            <a:r>
              <a:rPr lang="nl-NL" dirty="0"/>
              <a:t>Wat is een doelgroep?</a:t>
            </a:r>
          </a:p>
          <a:p>
            <a:endParaRPr lang="nl-NL" dirty="0"/>
          </a:p>
        </p:txBody>
      </p:sp>
      <p:pic>
        <p:nvPicPr>
          <p:cNvPr id="1030" name="Picture 6" descr="Houd jij je altijd aan de leeftijdsgrens?">
            <a:extLst>
              <a:ext uri="{FF2B5EF4-FFF2-40B4-BE49-F238E27FC236}">
                <a16:creationId xmlns:a16="http://schemas.microsoft.com/office/drawing/2014/main" id="{4672E571-387F-CCCA-003A-BD27964C5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444" y="2773872"/>
            <a:ext cx="2983689" cy="16695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ieuw Brussels akkoord brengt kijkwijzer voor onlinevideo's dichterbij">
            <a:extLst>
              <a:ext uri="{FF2B5EF4-FFF2-40B4-BE49-F238E27FC236}">
                <a16:creationId xmlns:a16="http://schemas.microsoft.com/office/drawing/2014/main" id="{6B09FC82-0B7C-ABFC-87AC-16BEC34D9A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444" y="4905122"/>
            <a:ext cx="2983689" cy="12278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athalie Jansen - Manager Operatie - Albert Heijn | LinkedIn">
            <a:extLst>
              <a:ext uri="{FF2B5EF4-FFF2-40B4-BE49-F238E27FC236}">
                <a16:creationId xmlns:a16="http://schemas.microsoft.com/office/drawing/2014/main" id="{365F8897-1DED-792A-F612-16CCAA11DA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41771" y="1506022"/>
            <a:ext cx="3112029" cy="4146812"/>
          </a:xfrm>
          <a:prstGeom prst="rect">
            <a:avLst/>
          </a:prstGeom>
          <a:noFill/>
          <a:extLst>
            <a:ext uri="{909E8E84-426E-40DD-AFC4-6F175D3DCCD1}">
              <a14:hiddenFill xmlns:a14="http://schemas.microsoft.com/office/drawing/2010/main">
                <a:solidFill>
                  <a:srgbClr val="FFFFFF"/>
                </a:solidFill>
              </a14:hiddenFill>
            </a:ext>
          </a:extLst>
        </p:spPr>
      </p:pic>
      <p:pic>
        <p:nvPicPr>
          <p:cNvPr id="6" name="Onlinemedia 5" title="De mensen van Generatie D | Werken bij Defensie">
            <a:hlinkClick r:id="" action="ppaction://media"/>
            <a:extLst>
              <a:ext uri="{FF2B5EF4-FFF2-40B4-BE49-F238E27FC236}">
                <a16:creationId xmlns:a16="http://schemas.microsoft.com/office/drawing/2014/main" id="{D1D45D19-D163-9387-4678-5CD8CE87BFC8}"/>
              </a:ext>
            </a:extLst>
          </p:cNvPr>
          <p:cNvPicPr>
            <a:picLocks noRot="1" noChangeAspect="1"/>
          </p:cNvPicPr>
          <p:nvPr>
            <a:videoFile r:link="rId1"/>
          </p:nvPr>
        </p:nvPicPr>
        <p:blipFill>
          <a:blip r:embed="rId8"/>
          <a:stretch>
            <a:fillRect/>
          </a:stretch>
        </p:blipFill>
        <p:spPr>
          <a:xfrm>
            <a:off x="3512353" y="3939580"/>
            <a:ext cx="4519106" cy="2553295"/>
          </a:xfrm>
          <a:prstGeom prst="rect">
            <a:avLst/>
          </a:prstGeom>
        </p:spPr>
      </p:pic>
    </p:spTree>
    <p:extLst>
      <p:ext uri="{BB962C8B-B14F-4D97-AF65-F5344CB8AC3E}">
        <p14:creationId xmlns:p14="http://schemas.microsoft.com/office/powerpoint/2010/main" val="308376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1000"/>
                                        <p:tgtEl>
                                          <p:spTgt spid="1030"/>
                                        </p:tgtEl>
                                      </p:cBhvr>
                                    </p:animEffect>
                                    <p:anim calcmode="lin" valueType="num">
                                      <p:cBhvr>
                                        <p:cTn id="13" dur="1000" fill="hold"/>
                                        <p:tgtEl>
                                          <p:spTgt spid="1030"/>
                                        </p:tgtEl>
                                        <p:attrNameLst>
                                          <p:attrName>ppt_x</p:attrName>
                                        </p:attrNameLst>
                                      </p:cBhvr>
                                      <p:tavLst>
                                        <p:tav tm="0">
                                          <p:val>
                                            <p:strVal val="#ppt_x"/>
                                          </p:val>
                                        </p:tav>
                                        <p:tav tm="100000">
                                          <p:val>
                                            <p:strVal val="#ppt_x"/>
                                          </p:val>
                                        </p:tav>
                                      </p:tavLst>
                                    </p:anim>
                                    <p:anim calcmode="lin" valueType="num">
                                      <p:cBhvr>
                                        <p:cTn id="14"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animEffect transition="in" filter="wipe(down)">
                                      <p:cBhvr>
                                        <p:cTn id="19" dur="500"/>
                                        <p:tgtEl>
                                          <p:spTgt spid="103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additive="base">
                                        <p:cTn id="28" dur="500" fill="hold"/>
                                        <p:tgtEl>
                                          <p:spTgt spid="1026"/>
                                        </p:tgtEl>
                                        <p:attrNameLst>
                                          <p:attrName>ppt_x</p:attrName>
                                        </p:attrNameLst>
                                      </p:cBhvr>
                                      <p:tavLst>
                                        <p:tav tm="0">
                                          <p:val>
                                            <p:strVal val="#ppt_x"/>
                                          </p:val>
                                        </p:tav>
                                        <p:tav tm="100000">
                                          <p:val>
                                            <p:strVal val="#ppt_x"/>
                                          </p:val>
                                        </p:tav>
                                      </p:tavLst>
                                    </p:anim>
                                    <p:anim calcmode="lin" valueType="num">
                                      <p:cBhvr additive="base">
                                        <p:cTn id="29"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30" fill="hold" display="0">
                  <p:stCondLst>
                    <p:cond delay="indefinite"/>
                  </p:stCondLst>
                </p:cTn>
                <p:tgtEl>
                  <p:spTgt spid="6"/>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Doelgroep </a:t>
            </a:r>
          </a:p>
        </p:txBody>
      </p:sp>
      <p:pic>
        <p:nvPicPr>
          <p:cNvPr id="1026" name="Picture 2" descr="Waarom zou je een doelgroep bepalen? – 500PH webdesign">
            <a:extLst>
              <a:ext uri="{FF2B5EF4-FFF2-40B4-BE49-F238E27FC236}">
                <a16:creationId xmlns:a16="http://schemas.microsoft.com/office/drawing/2014/main" id="{1625129E-7FF5-D410-7F7E-24554A2F76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120" y="2607329"/>
            <a:ext cx="8286750" cy="3400425"/>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83A41341-819E-BA62-3F4C-640F2880D25B}"/>
              </a:ext>
            </a:extLst>
          </p:cNvPr>
          <p:cNvSpPr>
            <a:spLocks noGrp="1"/>
          </p:cNvSpPr>
          <p:nvPr>
            <p:ph idx="1"/>
          </p:nvPr>
        </p:nvSpPr>
        <p:spPr>
          <a:xfrm>
            <a:off x="838200" y="1656416"/>
            <a:ext cx="10515600" cy="4351338"/>
          </a:xfrm>
        </p:spPr>
        <p:txBody>
          <a:bodyPr/>
          <a:lstStyle/>
          <a:p>
            <a:pPr marL="0" indent="0">
              <a:buNone/>
            </a:pPr>
            <a:r>
              <a:rPr lang="nl-NL" dirty="0"/>
              <a:t>Wat zou op dit plaatje de doelgroep kunnen zijn?</a:t>
            </a:r>
          </a:p>
        </p:txBody>
      </p:sp>
    </p:spTree>
    <p:extLst>
      <p:ext uri="{BB962C8B-B14F-4D97-AF65-F5344CB8AC3E}">
        <p14:creationId xmlns:p14="http://schemas.microsoft.com/office/powerpoint/2010/main" val="23136370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0C79AA-8172-E9F6-D2D7-D517B8E5CD90}"/>
              </a:ext>
            </a:extLst>
          </p:cNvPr>
          <p:cNvSpPr>
            <a:spLocks noGrp="1"/>
          </p:cNvSpPr>
          <p:nvPr>
            <p:ph type="title"/>
          </p:nvPr>
        </p:nvSpPr>
        <p:spPr/>
        <p:txBody>
          <a:bodyPr/>
          <a:lstStyle/>
          <a:p>
            <a:r>
              <a:rPr lang="nl-NL" b="1" dirty="0"/>
              <a:t>Definitie doelgroep</a:t>
            </a:r>
          </a:p>
        </p:txBody>
      </p:sp>
      <p:sp>
        <p:nvSpPr>
          <p:cNvPr id="3" name="Tijdelijke aanduiding voor inhoud 2">
            <a:extLst>
              <a:ext uri="{FF2B5EF4-FFF2-40B4-BE49-F238E27FC236}">
                <a16:creationId xmlns:a16="http://schemas.microsoft.com/office/drawing/2014/main" id="{BF30887D-F23E-125B-9400-47DC37B14D42}"/>
              </a:ext>
            </a:extLst>
          </p:cNvPr>
          <p:cNvSpPr>
            <a:spLocks noGrp="1"/>
          </p:cNvSpPr>
          <p:nvPr>
            <p:ph idx="1"/>
          </p:nvPr>
        </p:nvSpPr>
        <p:spPr/>
        <p:txBody>
          <a:bodyPr/>
          <a:lstStyle/>
          <a:p>
            <a:pPr marL="0" indent="0">
              <a:buNone/>
            </a:pPr>
            <a:r>
              <a:rPr lang="nl-NL" b="0" i="0" dirty="0">
                <a:solidFill>
                  <a:srgbClr val="202124"/>
                </a:solidFill>
                <a:effectLst/>
                <a:latin typeface="arial" panose="020B0604020202020204" pitchFamily="34" charset="0"/>
              </a:rPr>
              <a:t>Een </a:t>
            </a:r>
            <a:r>
              <a:rPr lang="nl-NL" b="1" i="0" dirty="0">
                <a:solidFill>
                  <a:srgbClr val="202124"/>
                </a:solidFill>
                <a:effectLst/>
                <a:latin typeface="arial" panose="020B0604020202020204" pitchFamily="34" charset="0"/>
              </a:rPr>
              <a:t>doelgroep</a:t>
            </a:r>
            <a:r>
              <a:rPr lang="nl-NL" b="0" i="0" dirty="0">
                <a:solidFill>
                  <a:srgbClr val="202124"/>
                </a:solidFill>
                <a:effectLst/>
                <a:latin typeface="arial" panose="020B0604020202020204" pitchFamily="34" charset="0"/>
              </a:rPr>
              <a:t> is een groep mensen of klanten die een bedrijf of organisatie wil benaderen om een product, dienst of informatie onder de aandacht te brengen.</a:t>
            </a:r>
          </a:p>
          <a:p>
            <a:pPr marL="0" indent="0">
              <a:buNone/>
            </a:pPr>
            <a:endParaRPr lang="nl-NL" dirty="0">
              <a:solidFill>
                <a:srgbClr val="202124"/>
              </a:solidFill>
              <a:latin typeface="arial" panose="020B0604020202020204" pitchFamily="34" charset="0"/>
            </a:endParaRPr>
          </a:p>
          <a:p>
            <a:pPr marL="0" indent="0">
              <a:buNone/>
            </a:pPr>
            <a:endParaRPr lang="nl-NL" dirty="0"/>
          </a:p>
        </p:txBody>
      </p:sp>
      <p:pic>
        <p:nvPicPr>
          <p:cNvPr id="4" name="Onlinemedia 3" title="Wat is een doelgroep? | Huh?! | Het Klokhuis onderneemt">
            <a:hlinkClick r:id="" action="ppaction://media"/>
            <a:extLst>
              <a:ext uri="{FF2B5EF4-FFF2-40B4-BE49-F238E27FC236}">
                <a16:creationId xmlns:a16="http://schemas.microsoft.com/office/drawing/2014/main" id="{8805285A-ED3D-B612-4865-F815740553F1}"/>
              </a:ext>
            </a:extLst>
          </p:cNvPr>
          <p:cNvPicPr>
            <a:picLocks noRot="1" noChangeAspect="1"/>
          </p:cNvPicPr>
          <p:nvPr>
            <a:videoFile r:link="rId1"/>
          </p:nvPr>
        </p:nvPicPr>
        <p:blipFill>
          <a:blip r:embed="rId3"/>
          <a:stretch>
            <a:fillRect/>
          </a:stretch>
        </p:blipFill>
        <p:spPr>
          <a:xfrm>
            <a:off x="2867891" y="3274508"/>
            <a:ext cx="5811170" cy="3283311"/>
          </a:xfrm>
          <a:prstGeom prst="rect">
            <a:avLst/>
          </a:prstGeom>
        </p:spPr>
      </p:pic>
    </p:spTree>
    <p:extLst>
      <p:ext uri="{BB962C8B-B14F-4D97-AF65-F5344CB8AC3E}">
        <p14:creationId xmlns:p14="http://schemas.microsoft.com/office/powerpoint/2010/main" val="252828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Secundaire doelgroep (subdoelgroep)</a:t>
            </a:r>
          </a:p>
        </p:txBody>
      </p:sp>
      <p:sp>
        <p:nvSpPr>
          <p:cNvPr id="3" name="Tijdelijke aanduiding voor inhoud 2"/>
          <p:cNvSpPr>
            <a:spLocks noGrp="1"/>
          </p:cNvSpPr>
          <p:nvPr>
            <p:ph idx="1"/>
          </p:nvPr>
        </p:nvSpPr>
        <p:spPr/>
        <p:txBody>
          <a:bodyPr/>
          <a:lstStyle/>
          <a:p>
            <a:r>
              <a:rPr lang="nl-NL" dirty="0"/>
              <a:t>Hoe gedetailleerder je je doelgroep kunt beschrijven, hoe beter dat is. </a:t>
            </a:r>
          </a:p>
          <a:p>
            <a:r>
              <a:rPr lang="nl-NL" dirty="0"/>
              <a:t>Beslis welke subdoelgroepen je wilt uitnodigen.</a:t>
            </a:r>
          </a:p>
          <a:p>
            <a:r>
              <a:rPr lang="nl-NL" dirty="0"/>
              <a:t>Klantrelaties uitnodigen</a:t>
            </a:r>
          </a:p>
          <a:p>
            <a:pPr lvl="1"/>
            <a:r>
              <a:rPr lang="nl-NL" dirty="0"/>
              <a:t>Echt allemaal?</a:t>
            </a:r>
          </a:p>
          <a:p>
            <a:pPr lvl="2"/>
            <a:r>
              <a:rPr lang="nl-NL" dirty="0"/>
              <a:t>trouwe klanten, nieuwe klanten, prospecten, </a:t>
            </a:r>
            <a:r>
              <a:rPr lang="nl-NL" dirty="0" err="1"/>
              <a:t>influencers</a:t>
            </a:r>
            <a:r>
              <a:rPr lang="nl-NL" dirty="0"/>
              <a:t>, …</a:t>
            </a:r>
          </a:p>
          <a:p>
            <a:r>
              <a:rPr lang="nl-NL" dirty="0"/>
              <a:t>Allemaal tegelijk uitnodigen? </a:t>
            </a:r>
          </a:p>
        </p:txBody>
      </p:sp>
    </p:spTree>
    <p:extLst>
      <p:ext uri="{BB962C8B-B14F-4D97-AF65-F5344CB8AC3E}">
        <p14:creationId xmlns:p14="http://schemas.microsoft.com/office/powerpoint/2010/main" val="134275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Homogene groep</a:t>
            </a:r>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i="0" dirty="0">
                <a:solidFill>
                  <a:srgbClr val="202124"/>
                </a:solidFill>
                <a:effectLst/>
                <a:latin typeface="arial" panose="020B0604020202020204" pitchFamily="34" charset="0"/>
              </a:rPr>
              <a:t>De</a:t>
            </a:r>
            <a:r>
              <a:rPr lang="nl-NL" b="1" i="0" dirty="0">
                <a:solidFill>
                  <a:srgbClr val="202124"/>
                </a:solidFill>
                <a:effectLst/>
                <a:latin typeface="arial" panose="020B0604020202020204" pitchFamily="34" charset="0"/>
              </a:rPr>
              <a:t> doelgroep</a:t>
            </a:r>
            <a:r>
              <a:rPr lang="nl-NL" b="0" i="0" dirty="0">
                <a:solidFill>
                  <a:srgbClr val="202124"/>
                </a:solidFill>
                <a:effectLst/>
                <a:latin typeface="arial" panose="020B0604020202020204" pitchFamily="34" charset="0"/>
              </a:rPr>
              <a:t> moet niet teveel van elkaar verschillen, maar moet voldoende </a:t>
            </a:r>
            <a:r>
              <a:rPr lang="nl-NL" b="1" i="0" dirty="0">
                <a:solidFill>
                  <a:srgbClr val="202124"/>
                </a:solidFill>
                <a:effectLst/>
                <a:latin typeface="arial" panose="020B0604020202020204" pitchFamily="34" charset="0"/>
              </a:rPr>
              <a:t>homogeen</a:t>
            </a:r>
            <a:r>
              <a:rPr lang="nl-NL" b="0" i="0" dirty="0">
                <a:solidFill>
                  <a:srgbClr val="202124"/>
                </a:solidFill>
                <a:effectLst/>
                <a:latin typeface="arial" panose="020B0604020202020204" pitchFamily="34" charset="0"/>
              </a:rPr>
              <a:t> zijn. </a:t>
            </a:r>
          </a:p>
          <a:p>
            <a:pPr marL="0" indent="0">
              <a:buNone/>
            </a:pPr>
            <a:r>
              <a:rPr lang="nl-NL" dirty="0">
                <a:solidFill>
                  <a:srgbClr val="202124"/>
                </a:solidFill>
                <a:latin typeface="arial" panose="020B0604020202020204" pitchFamily="34" charset="0"/>
              </a:rPr>
              <a:t>Bijvoorbeeld omdat ze zo eenvoudig op dezelfde manier te bereiken zijn.</a:t>
            </a:r>
          </a:p>
          <a:p>
            <a:pPr marL="0" indent="0">
              <a:buNone/>
            </a:pPr>
            <a:endParaRPr lang="nl-NL" dirty="0">
              <a:solidFill>
                <a:srgbClr val="202124"/>
              </a:solidFill>
              <a:latin typeface="arial" panose="020B0604020202020204" pitchFamily="34" charset="0"/>
            </a:endParaRPr>
          </a:p>
          <a:p>
            <a:pPr marL="0" indent="0">
              <a:buNone/>
            </a:pPr>
            <a:r>
              <a:rPr lang="nl-NL" b="1" dirty="0">
                <a:solidFill>
                  <a:srgbClr val="202124"/>
                </a:solidFill>
                <a:latin typeface="arial" panose="020B0604020202020204" pitchFamily="34" charset="0"/>
              </a:rPr>
              <a:t>Dit kan zijn: </a:t>
            </a:r>
          </a:p>
          <a:p>
            <a:pPr marL="0" indent="0">
              <a:buNone/>
            </a:pPr>
            <a:r>
              <a:rPr lang="nl-NL" dirty="0">
                <a:solidFill>
                  <a:srgbClr val="202124"/>
                </a:solidFill>
                <a:latin typeface="arial" panose="020B0604020202020204" pitchFamily="34" charset="0"/>
              </a:rPr>
              <a:t>Mensen die hetzelfde gedrag vertonen.</a:t>
            </a:r>
          </a:p>
          <a:p>
            <a:pPr marL="0" indent="0">
              <a:buNone/>
            </a:pPr>
            <a:r>
              <a:rPr lang="nl-NL" dirty="0">
                <a:solidFill>
                  <a:srgbClr val="202124"/>
                </a:solidFill>
                <a:latin typeface="arial" panose="020B0604020202020204" pitchFamily="34" charset="0"/>
              </a:rPr>
              <a:t>Mensen met dezelfde overtuiging of achtergrond.</a:t>
            </a:r>
          </a:p>
          <a:p>
            <a:pPr marL="0" indent="0">
              <a:buNone/>
            </a:pPr>
            <a:r>
              <a:rPr lang="nl-NL" dirty="0">
                <a:solidFill>
                  <a:srgbClr val="202124"/>
                </a:solidFill>
                <a:latin typeface="arial" panose="020B0604020202020204" pitchFamily="34" charset="0"/>
              </a:rPr>
              <a:t>Mensen van een specifieke leeftijd.</a:t>
            </a:r>
          </a:p>
          <a:p>
            <a:pPr marL="0" indent="0">
              <a:buNone/>
            </a:pPr>
            <a:r>
              <a:rPr lang="nl-NL" dirty="0">
                <a:solidFill>
                  <a:srgbClr val="202124"/>
                </a:solidFill>
                <a:latin typeface="arial" panose="020B0604020202020204" pitchFamily="34" charset="0"/>
              </a:rPr>
              <a:t>Mensen die houden van dezelfde sport.</a:t>
            </a:r>
          </a:p>
          <a:p>
            <a:pPr marL="0" indent="0">
              <a:buNone/>
            </a:pPr>
            <a:r>
              <a:rPr lang="nl-NL" dirty="0" err="1">
                <a:solidFill>
                  <a:srgbClr val="202124"/>
                </a:solidFill>
                <a:latin typeface="arial" panose="020B0604020202020204" pitchFamily="34" charset="0"/>
              </a:rPr>
              <a:t>Etc</a:t>
            </a:r>
            <a:r>
              <a:rPr lang="nl-NL" dirty="0">
                <a:solidFill>
                  <a:srgbClr val="202124"/>
                </a:solidFill>
                <a:latin typeface="arial" panose="020B0604020202020204" pitchFamily="34" charset="0"/>
              </a:rPr>
              <a:t>…</a:t>
            </a:r>
          </a:p>
        </p:txBody>
      </p:sp>
    </p:spTree>
    <p:extLst>
      <p:ext uri="{BB962C8B-B14F-4D97-AF65-F5344CB8AC3E}">
        <p14:creationId xmlns:p14="http://schemas.microsoft.com/office/powerpoint/2010/main" val="1252044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7030A0"/>
                </a:solidFill>
              </a:rPr>
              <a:t>Vandaag</a:t>
            </a:r>
          </a:p>
        </p:txBody>
      </p:sp>
      <p:sp>
        <p:nvSpPr>
          <p:cNvPr id="3" name="Tijdelijke aanduiding voor inhoud 2"/>
          <p:cNvSpPr>
            <a:spLocks noGrp="1"/>
          </p:cNvSpPr>
          <p:nvPr>
            <p:ph idx="1"/>
          </p:nvPr>
        </p:nvSpPr>
        <p:spPr/>
        <p:txBody>
          <a:bodyPr/>
          <a:lstStyle/>
          <a:p>
            <a:r>
              <a:rPr lang="nl-NL" dirty="0"/>
              <a:t>Kort: vorige week </a:t>
            </a:r>
          </a:p>
          <a:p>
            <a:r>
              <a:rPr lang="nl-NL" dirty="0"/>
              <a:t>TP Vrijetijd</a:t>
            </a:r>
          </a:p>
          <a:p>
            <a:r>
              <a:rPr lang="nl-NL" dirty="0"/>
              <a:t>Theorie doelgroep en doelstellingen </a:t>
            </a:r>
          </a:p>
          <a:p>
            <a:r>
              <a:rPr lang="nl-NL" dirty="0"/>
              <a:t>Het begrip doelgroep en doelstelling toepassen in een opdracht.</a:t>
            </a:r>
          </a:p>
        </p:txBody>
      </p:sp>
    </p:spTree>
    <p:extLst>
      <p:ext uri="{BB962C8B-B14F-4D97-AF65-F5344CB8AC3E}">
        <p14:creationId xmlns:p14="http://schemas.microsoft.com/office/powerpoint/2010/main" val="1198597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3510A8-83F1-C6F9-3FF8-8709BA257ADC}"/>
              </a:ext>
            </a:extLst>
          </p:cNvPr>
          <p:cNvSpPr>
            <a:spLocks noGrp="1"/>
          </p:cNvSpPr>
          <p:nvPr>
            <p:ph type="title"/>
          </p:nvPr>
        </p:nvSpPr>
        <p:spPr/>
        <p:txBody>
          <a:bodyPr/>
          <a:lstStyle/>
          <a:p>
            <a:r>
              <a:rPr lang="nl-NL" b="1" dirty="0"/>
              <a:t>Heterogene groep</a:t>
            </a:r>
          </a:p>
        </p:txBody>
      </p:sp>
      <p:sp>
        <p:nvSpPr>
          <p:cNvPr id="3" name="Tijdelijke aanduiding voor inhoud 2">
            <a:extLst>
              <a:ext uri="{FF2B5EF4-FFF2-40B4-BE49-F238E27FC236}">
                <a16:creationId xmlns:a16="http://schemas.microsoft.com/office/drawing/2014/main" id="{3F510920-74AA-7E20-EFB3-426E9F3502E5}"/>
              </a:ext>
            </a:extLst>
          </p:cNvPr>
          <p:cNvSpPr>
            <a:spLocks noGrp="1"/>
          </p:cNvSpPr>
          <p:nvPr>
            <p:ph idx="1"/>
          </p:nvPr>
        </p:nvSpPr>
        <p:spPr/>
        <p:txBody>
          <a:bodyPr/>
          <a:lstStyle/>
          <a:p>
            <a:pPr marL="0" indent="0">
              <a:buNone/>
            </a:pPr>
            <a:r>
              <a:rPr lang="nl-NL" b="0" i="0" dirty="0">
                <a:solidFill>
                  <a:srgbClr val="202124"/>
                </a:solidFill>
                <a:effectLst/>
                <a:latin typeface="arial" panose="020B0604020202020204" pitchFamily="34" charset="0"/>
              </a:rPr>
              <a:t>Bij </a:t>
            </a:r>
            <a:r>
              <a:rPr lang="nl-NL" b="1" i="0" dirty="0">
                <a:solidFill>
                  <a:srgbClr val="202124"/>
                </a:solidFill>
                <a:effectLst/>
                <a:latin typeface="arial" panose="020B0604020202020204" pitchFamily="34" charset="0"/>
              </a:rPr>
              <a:t>heterogene</a:t>
            </a:r>
            <a:r>
              <a:rPr lang="nl-NL" b="0" i="0" dirty="0">
                <a:solidFill>
                  <a:srgbClr val="202124"/>
                </a:solidFill>
                <a:effectLst/>
                <a:latin typeface="arial" panose="020B0604020202020204" pitchFamily="34" charset="0"/>
              </a:rPr>
              <a:t> groepen is er juist diversiteit: de individuele groepsleden verschillen van elkaar op een aantal belangrijke kenmerken.</a:t>
            </a:r>
          </a:p>
          <a:p>
            <a:pPr marL="0" indent="0">
              <a:buNone/>
            </a:pPr>
            <a:endParaRPr lang="nl-NL" dirty="0">
              <a:solidFill>
                <a:srgbClr val="202124"/>
              </a:solidFill>
              <a:latin typeface="arial" panose="020B0604020202020204" pitchFamily="34" charset="0"/>
            </a:endParaRPr>
          </a:p>
          <a:p>
            <a:pPr marL="0" indent="0">
              <a:buNone/>
            </a:pPr>
            <a:r>
              <a:rPr lang="nl-NL" b="1" dirty="0">
                <a:solidFill>
                  <a:srgbClr val="202124"/>
                </a:solidFill>
                <a:latin typeface="arial" panose="020B0604020202020204" pitchFamily="34" charset="0"/>
              </a:rPr>
              <a:t>Dit kan zijn:</a:t>
            </a:r>
          </a:p>
          <a:p>
            <a:pPr marL="0" indent="0">
              <a:buNone/>
            </a:pPr>
            <a:r>
              <a:rPr lang="nl-NL" dirty="0">
                <a:solidFill>
                  <a:srgbClr val="202124"/>
                </a:solidFill>
                <a:latin typeface="arial" panose="020B0604020202020204" pitchFamily="34" charset="0"/>
              </a:rPr>
              <a:t>Mensen met schillende vaardigheden.</a:t>
            </a:r>
          </a:p>
          <a:p>
            <a:pPr marL="0" indent="0">
              <a:buNone/>
            </a:pPr>
            <a:r>
              <a:rPr lang="nl-NL" dirty="0">
                <a:solidFill>
                  <a:srgbClr val="202124"/>
                </a:solidFill>
                <a:latin typeface="arial" panose="020B0604020202020204" pitchFamily="34" charset="0"/>
              </a:rPr>
              <a:t>Mensen die uiteenlopende interesses hebben. </a:t>
            </a:r>
          </a:p>
          <a:p>
            <a:pPr marL="0" indent="0">
              <a:buNone/>
            </a:pPr>
            <a:endParaRPr lang="nl-NL" dirty="0"/>
          </a:p>
        </p:txBody>
      </p:sp>
    </p:spTree>
    <p:extLst>
      <p:ext uri="{BB962C8B-B14F-4D97-AF65-F5344CB8AC3E}">
        <p14:creationId xmlns:p14="http://schemas.microsoft.com/office/powerpoint/2010/main" val="436694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7030A0"/>
                </a:solidFill>
              </a:rPr>
              <a:t>Zakelijke doelgroepen</a:t>
            </a:r>
          </a:p>
        </p:txBody>
      </p:sp>
      <p:sp>
        <p:nvSpPr>
          <p:cNvPr id="3" name="Tijdelijke aanduiding voor inhoud 2"/>
          <p:cNvSpPr>
            <a:spLocks noGrp="1"/>
          </p:cNvSpPr>
          <p:nvPr>
            <p:ph idx="1"/>
          </p:nvPr>
        </p:nvSpPr>
        <p:spPr/>
        <p:txBody>
          <a:bodyPr>
            <a:normAutofit/>
          </a:bodyPr>
          <a:lstStyle/>
          <a:p>
            <a:pPr marL="0" indent="0">
              <a:buNone/>
            </a:pPr>
            <a:r>
              <a:rPr lang="nl-NL" dirty="0"/>
              <a:t>Business-to-business (b2b)</a:t>
            </a:r>
          </a:p>
          <a:p>
            <a:pPr lvl="1"/>
            <a:r>
              <a:rPr lang="nl-NL" dirty="0"/>
              <a:t>Klanten, toeleveranciers en zakenrelaties</a:t>
            </a:r>
          </a:p>
          <a:p>
            <a:pPr lvl="1"/>
            <a:endParaRPr lang="nl-NL" dirty="0"/>
          </a:p>
          <a:p>
            <a:pPr marL="0" indent="0">
              <a:buNone/>
            </a:pPr>
            <a:r>
              <a:rPr lang="nl-NL" dirty="0"/>
              <a:t>Business-</a:t>
            </a:r>
            <a:r>
              <a:rPr lang="nl-NL" dirty="0" err="1"/>
              <a:t>to</a:t>
            </a:r>
            <a:r>
              <a:rPr lang="nl-NL" dirty="0"/>
              <a:t>-</a:t>
            </a:r>
            <a:r>
              <a:rPr lang="nl-NL" dirty="0" err="1"/>
              <a:t>consumer</a:t>
            </a:r>
            <a:r>
              <a:rPr lang="nl-NL" dirty="0"/>
              <a:t> (b2c)</a:t>
            </a:r>
          </a:p>
          <a:p>
            <a:pPr lvl="1"/>
            <a:r>
              <a:rPr lang="nl-NL" dirty="0"/>
              <a:t>Consumenten (</a:t>
            </a:r>
            <a:r>
              <a:rPr lang="nl-NL" dirty="0" err="1"/>
              <a:t>privé-personen</a:t>
            </a:r>
            <a:r>
              <a:rPr lang="nl-NL" dirty="0"/>
              <a:t>)</a:t>
            </a:r>
          </a:p>
          <a:p>
            <a:pPr lvl="1"/>
            <a:endParaRPr lang="nl-NL" dirty="0"/>
          </a:p>
          <a:p>
            <a:pPr marL="0" indent="0">
              <a:buNone/>
            </a:pPr>
            <a:r>
              <a:rPr lang="nl-NL" dirty="0"/>
              <a:t>Business-</a:t>
            </a:r>
            <a:r>
              <a:rPr lang="nl-NL" dirty="0" err="1"/>
              <a:t>to</a:t>
            </a:r>
            <a:r>
              <a:rPr lang="nl-NL" dirty="0"/>
              <a:t>-</a:t>
            </a:r>
            <a:r>
              <a:rPr lang="nl-NL" dirty="0" err="1"/>
              <a:t>personel</a:t>
            </a:r>
            <a:r>
              <a:rPr lang="nl-NL" dirty="0"/>
              <a:t> (b2p)</a:t>
            </a:r>
          </a:p>
          <a:p>
            <a:pPr lvl="1"/>
            <a:r>
              <a:rPr lang="nl-NL" dirty="0"/>
              <a:t>Intern evenement voor medewerkers van je bedrijf</a:t>
            </a:r>
          </a:p>
          <a:p>
            <a:pPr marL="457200" lvl="1" indent="0">
              <a:buNone/>
            </a:pPr>
            <a:endParaRPr lang="nl-NL" dirty="0"/>
          </a:p>
          <a:p>
            <a:pPr marL="457200" lvl="1" indent="0">
              <a:buNone/>
            </a:pPr>
            <a:r>
              <a:rPr lang="nl-NL" dirty="0"/>
              <a:t>Extra: https://www.youtube.com/watch?v=Rxj7VID5bpk</a:t>
            </a:r>
          </a:p>
          <a:p>
            <a:pPr marL="0" indent="0">
              <a:buNone/>
            </a:pPr>
            <a:endParaRPr lang="nl-NL" dirty="0"/>
          </a:p>
        </p:txBody>
      </p:sp>
    </p:spTree>
    <p:extLst>
      <p:ext uri="{BB962C8B-B14F-4D97-AF65-F5344CB8AC3E}">
        <p14:creationId xmlns:p14="http://schemas.microsoft.com/office/powerpoint/2010/main" val="278673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Doelgroep analyse</a:t>
            </a:r>
          </a:p>
        </p:txBody>
      </p:sp>
      <p:sp>
        <p:nvSpPr>
          <p:cNvPr id="3" name="Tijdelijke aanduiding voor inhoud 2"/>
          <p:cNvSpPr>
            <a:spLocks noGrp="1"/>
          </p:cNvSpPr>
          <p:nvPr>
            <p:ph idx="1"/>
          </p:nvPr>
        </p:nvSpPr>
        <p:spPr/>
        <p:txBody>
          <a:bodyPr/>
          <a:lstStyle/>
          <a:p>
            <a:pPr marL="0" indent="0">
              <a:buNone/>
            </a:pPr>
            <a:r>
              <a:rPr lang="nl-NL" dirty="0"/>
              <a:t>Zorg dat je zo veel mogelijk over je doelgroep te weten komt. </a:t>
            </a:r>
          </a:p>
          <a:p>
            <a:pPr marL="0" indent="0">
              <a:buNone/>
            </a:pPr>
            <a:r>
              <a:rPr lang="nl-NL" dirty="0"/>
              <a:t>Analyseer:</a:t>
            </a:r>
          </a:p>
          <a:p>
            <a:pPr lvl="1"/>
            <a:r>
              <a:rPr lang="nl-NL" dirty="0"/>
              <a:t>Wat vinden ze leuk</a:t>
            </a:r>
          </a:p>
          <a:p>
            <a:pPr lvl="1"/>
            <a:r>
              <a:rPr lang="nl-NL" dirty="0"/>
              <a:t>Verwachtingen</a:t>
            </a:r>
          </a:p>
          <a:p>
            <a:pPr lvl="1"/>
            <a:r>
              <a:rPr lang="nl-NL" dirty="0"/>
              <a:t>Waar is je doelgroep?</a:t>
            </a:r>
          </a:p>
          <a:p>
            <a:pPr lvl="1"/>
            <a:r>
              <a:rPr lang="nl-NL" dirty="0"/>
              <a:t>Hoe de doelgroep tegenover het onderwerp staat</a:t>
            </a:r>
          </a:p>
          <a:p>
            <a:pPr lvl="1"/>
            <a:r>
              <a:rPr lang="nl-NL" dirty="0"/>
              <a:t>Etc. </a:t>
            </a:r>
          </a:p>
        </p:txBody>
      </p:sp>
    </p:spTree>
    <p:extLst>
      <p:ext uri="{BB962C8B-B14F-4D97-AF65-F5344CB8AC3E}">
        <p14:creationId xmlns:p14="http://schemas.microsoft.com/office/powerpoint/2010/main" val="2318208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Doelgroep bepalen</a:t>
            </a:r>
          </a:p>
        </p:txBody>
      </p:sp>
      <p:sp>
        <p:nvSpPr>
          <p:cNvPr id="3" name="Tijdelijke aanduiding voor inhoud 2"/>
          <p:cNvSpPr>
            <a:spLocks noGrp="1"/>
          </p:cNvSpPr>
          <p:nvPr>
            <p:ph idx="1"/>
          </p:nvPr>
        </p:nvSpPr>
        <p:spPr/>
        <p:txBody>
          <a:bodyPr/>
          <a:lstStyle/>
          <a:p>
            <a:pPr marL="0" indent="0">
              <a:buNone/>
            </a:pPr>
            <a:r>
              <a:rPr lang="nl-NL" dirty="0"/>
              <a:t>Hoe kan je bepalen wie de doelgroep is van de Nijmeegse Vierdaagse?</a:t>
            </a:r>
          </a:p>
          <a:p>
            <a:pPr marL="0" indent="0">
              <a:buNone/>
            </a:pPr>
            <a:endParaRPr lang="nl-NL" dirty="0"/>
          </a:p>
          <a:p>
            <a:pPr marL="0" indent="0">
              <a:buNone/>
            </a:pPr>
            <a:r>
              <a:rPr lang="nl-NL" dirty="0"/>
              <a:t>Hoe kan je bepalen wie de doelgroep is het VVV in Nijmegen?</a:t>
            </a:r>
          </a:p>
          <a:p>
            <a:pPr marL="0" indent="0">
              <a:buNone/>
            </a:pPr>
            <a:endParaRPr lang="nl-NL" dirty="0"/>
          </a:p>
          <a:p>
            <a:pPr marL="0" indent="0">
              <a:buNone/>
            </a:pPr>
            <a:r>
              <a:rPr lang="nl-NL" dirty="0"/>
              <a:t>Wat zijn manieren om een doelgroep te bepalen?</a:t>
            </a:r>
          </a:p>
        </p:txBody>
      </p:sp>
    </p:spTree>
    <p:extLst>
      <p:ext uri="{BB962C8B-B14F-4D97-AF65-F5344CB8AC3E}">
        <p14:creationId xmlns:p14="http://schemas.microsoft.com/office/powerpoint/2010/main" val="2961567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91E7B5-97C3-8373-B044-70C7236C83CF}"/>
              </a:ext>
            </a:extLst>
          </p:cNvPr>
          <p:cNvSpPr>
            <a:spLocks noGrp="1"/>
          </p:cNvSpPr>
          <p:nvPr>
            <p:ph type="title"/>
          </p:nvPr>
        </p:nvSpPr>
        <p:spPr/>
        <p:txBody>
          <a:bodyPr/>
          <a:lstStyle/>
          <a:p>
            <a:r>
              <a:rPr lang="nl-NL" b="1" dirty="0"/>
              <a:t>Doelgroep en doelstelling</a:t>
            </a:r>
          </a:p>
        </p:txBody>
      </p:sp>
      <p:sp>
        <p:nvSpPr>
          <p:cNvPr id="3" name="Tijdelijke aanduiding voor inhoud 2">
            <a:extLst>
              <a:ext uri="{FF2B5EF4-FFF2-40B4-BE49-F238E27FC236}">
                <a16:creationId xmlns:a16="http://schemas.microsoft.com/office/drawing/2014/main" id="{B9467947-EEE0-D74E-17BB-9F75E4226AEC}"/>
              </a:ext>
            </a:extLst>
          </p:cNvPr>
          <p:cNvSpPr>
            <a:spLocks noGrp="1"/>
          </p:cNvSpPr>
          <p:nvPr>
            <p:ph idx="1"/>
          </p:nvPr>
        </p:nvSpPr>
        <p:spPr/>
        <p:txBody>
          <a:bodyPr/>
          <a:lstStyle/>
          <a:p>
            <a:pPr marL="0" indent="0">
              <a:buNone/>
            </a:pPr>
            <a:r>
              <a:rPr lang="nl-NL" dirty="0"/>
              <a:t>Waarom is het handig om een doelgroep te bepalen als je een evenement organiseert?</a:t>
            </a:r>
          </a:p>
          <a:p>
            <a:r>
              <a:rPr lang="nl-NL" dirty="0"/>
              <a:t>…</a:t>
            </a:r>
          </a:p>
          <a:p>
            <a:r>
              <a:rPr lang="nl-NL" dirty="0"/>
              <a:t>…</a:t>
            </a:r>
          </a:p>
          <a:p>
            <a:endParaRPr lang="nl-NL" dirty="0"/>
          </a:p>
          <a:p>
            <a:pPr marL="0" indent="0">
              <a:buNone/>
            </a:pPr>
            <a:r>
              <a:rPr lang="nl-NL" dirty="0"/>
              <a:t>Waarom is het belangrijk om een doelstelling te hebben als je een evenement organiseert?</a:t>
            </a:r>
          </a:p>
          <a:p>
            <a:r>
              <a:rPr lang="nl-NL" dirty="0"/>
              <a:t>…</a:t>
            </a:r>
          </a:p>
          <a:p>
            <a:r>
              <a:rPr lang="nl-NL" dirty="0"/>
              <a:t>…</a:t>
            </a:r>
          </a:p>
          <a:p>
            <a:pPr marL="0" indent="0">
              <a:buNone/>
            </a:pPr>
            <a:endParaRPr lang="nl-NL" dirty="0"/>
          </a:p>
        </p:txBody>
      </p:sp>
    </p:spTree>
    <p:extLst>
      <p:ext uri="{BB962C8B-B14F-4D97-AF65-F5344CB8AC3E}">
        <p14:creationId xmlns:p14="http://schemas.microsoft.com/office/powerpoint/2010/main" val="3657259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Casus</a:t>
            </a:r>
          </a:p>
        </p:txBody>
      </p:sp>
      <p:sp>
        <p:nvSpPr>
          <p:cNvPr id="3" name="Tijdelijke aanduiding voor inhoud 2"/>
          <p:cNvSpPr>
            <a:spLocks noGrp="1"/>
          </p:cNvSpPr>
          <p:nvPr>
            <p:ph idx="1"/>
          </p:nvPr>
        </p:nvSpPr>
        <p:spPr/>
        <p:txBody>
          <a:bodyPr>
            <a:normAutofit lnSpcReduction="10000"/>
          </a:bodyPr>
          <a:lstStyle/>
          <a:p>
            <a:pPr marL="0" indent="0">
              <a:buNone/>
            </a:pPr>
            <a:r>
              <a:rPr lang="nl-NL" dirty="0"/>
              <a:t>Jan werkt als ICT-er bij Jumbo op het hoofdkantoor net als 1000 collega`s. </a:t>
            </a:r>
          </a:p>
          <a:p>
            <a:pPr marL="0" indent="0">
              <a:buNone/>
            </a:pPr>
            <a:r>
              <a:rPr lang="nl-NL" dirty="0"/>
              <a:t>Hij vindt het gezellig om met collega`s een activiteit te ondernemen. </a:t>
            </a:r>
          </a:p>
          <a:p>
            <a:pPr marL="0" indent="0">
              <a:buNone/>
            </a:pPr>
            <a:r>
              <a:rPr lang="nl-NL" dirty="0"/>
              <a:t>Jan is sportief, creatief en is snel afgeleid. Hij is vader van 3 jongens tussen 3 en 10 jaar.   </a:t>
            </a:r>
          </a:p>
          <a:p>
            <a:pPr marL="0" indent="0">
              <a:buNone/>
            </a:pPr>
            <a:r>
              <a:rPr lang="nl-NL" dirty="0"/>
              <a:t>Jumbo organiseert een jaarlijks personeelsfeest. </a:t>
            </a:r>
          </a:p>
          <a:p>
            <a:pPr marL="0" indent="0">
              <a:buNone/>
            </a:pPr>
            <a:endParaRPr lang="nl-NL" dirty="0"/>
          </a:p>
          <a:p>
            <a:pPr marL="0" indent="0">
              <a:buNone/>
            </a:pPr>
            <a:r>
              <a:rPr lang="nl-NL" dirty="0"/>
              <a:t>Bedenkt een activiteiten voor het personeelsfeest wat Jan zou kunnen aanspreken.  </a:t>
            </a:r>
          </a:p>
          <a:p>
            <a:pPr marL="0" indent="0">
              <a:buNone/>
            </a:pPr>
            <a:r>
              <a:rPr lang="nl-NL" dirty="0"/>
              <a:t>Motiveer waarom het bij Jan past. </a:t>
            </a:r>
          </a:p>
        </p:txBody>
      </p:sp>
    </p:spTree>
    <p:extLst>
      <p:ext uri="{BB962C8B-B14F-4D97-AF65-F5344CB8AC3E}">
        <p14:creationId xmlns:p14="http://schemas.microsoft.com/office/powerpoint/2010/main" val="3996346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Casus vervolg</a:t>
            </a:r>
          </a:p>
        </p:txBody>
      </p:sp>
      <p:sp>
        <p:nvSpPr>
          <p:cNvPr id="3" name="Tijdelijke aanduiding voor inhoud 2"/>
          <p:cNvSpPr>
            <a:spLocks noGrp="1"/>
          </p:cNvSpPr>
          <p:nvPr>
            <p:ph idx="1"/>
          </p:nvPr>
        </p:nvSpPr>
        <p:spPr/>
        <p:txBody>
          <a:bodyPr/>
          <a:lstStyle/>
          <a:p>
            <a:pPr marL="0" indent="0">
              <a:buNone/>
            </a:pPr>
            <a:r>
              <a:rPr lang="nl-NL" dirty="0"/>
              <a:t>Naast Jan werkt ook Ilse bij Jumbo. </a:t>
            </a:r>
          </a:p>
          <a:p>
            <a:pPr marL="0" indent="0">
              <a:buNone/>
            </a:pPr>
            <a:r>
              <a:rPr lang="nl-NL" dirty="0"/>
              <a:t>Zij is een echte carrièretijger. </a:t>
            </a:r>
          </a:p>
          <a:p>
            <a:pPr marL="0" indent="0">
              <a:buNone/>
            </a:pPr>
            <a:r>
              <a:rPr lang="nl-NL" dirty="0"/>
              <a:t>Ze is single en houdt er een society leven op na. </a:t>
            </a:r>
          </a:p>
          <a:p>
            <a:pPr marL="0" indent="0">
              <a:buNone/>
            </a:pPr>
            <a:r>
              <a:rPr lang="nl-NL" dirty="0"/>
              <a:t>Kijk nog eens naar de bedachte activiteit en pas aan om het ook voor Ilse leuk te maken. </a:t>
            </a:r>
          </a:p>
        </p:txBody>
      </p:sp>
    </p:spTree>
    <p:extLst>
      <p:ext uri="{BB962C8B-B14F-4D97-AF65-F5344CB8AC3E}">
        <p14:creationId xmlns:p14="http://schemas.microsoft.com/office/powerpoint/2010/main" val="1753498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7B8ED-6CF3-4220-9DF8-C912D594A3AD}"/>
              </a:ext>
            </a:extLst>
          </p:cNvPr>
          <p:cNvSpPr>
            <a:spLocks noGrp="1"/>
          </p:cNvSpPr>
          <p:nvPr>
            <p:ph type="title"/>
          </p:nvPr>
        </p:nvSpPr>
        <p:spPr/>
        <p:txBody>
          <a:bodyPr>
            <a:normAutofit fontScale="90000"/>
          </a:bodyPr>
          <a:lstStyle/>
          <a:p>
            <a:br>
              <a:rPr lang="nl-NL" sz="3600" b="1" dirty="0"/>
            </a:br>
            <a:r>
              <a:rPr lang="nl-NL" sz="3600" b="1" dirty="0"/>
              <a:t>Leerdoelen - les 5– doelgroep en doelstelling</a:t>
            </a:r>
            <a:br>
              <a:rPr lang="nl-NL" b="1" dirty="0"/>
            </a:br>
            <a:r>
              <a:rPr lang="nl-NL" b="1" dirty="0"/>
              <a:t> </a:t>
            </a:r>
          </a:p>
        </p:txBody>
      </p:sp>
      <p:sp>
        <p:nvSpPr>
          <p:cNvPr id="3" name="Tijdelijke aanduiding voor inhoud 2">
            <a:extLst>
              <a:ext uri="{FF2B5EF4-FFF2-40B4-BE49-F238E27FC236}">
                <a16:creationId xmlns:a16="http://schemas.microsoft.com/office/drawing/2014/main" id="{10BF9FE2-0B9B-49C3-978E-63845B117598}"/>
              </a:ext>
            </a:extLst>
          </p:cNvPr>
          <p:cNvSpPr>
            <a:spLocks noGrp="1"/>
          </p:cNvSpPr>
          <p:nvPr>
            <p:ph idx="1"/>
          </p:nvPr>
        </p:nvSpPr>
        <p:spPr/>
        <p:txBody>
          <a:bodyPr>
            <a:normAutofit/>
          </a:bodyPr>
          <a:lstStyle/>
          <a:p>
            <a:pPr marL="0" indent="0">
              <a:buNone/>
            </a:pPr>
            <a:r>
              <a:rPr lang="nl-NL" sz="1600" b="1" dirty="0"/>
              <a:t>Aan het einde van de les :</a:t>
            </a:r>
          </a:p>
          <a:p>
            <a:r>
              <a:rPr lang="nl-NL" sz="1600" dirty="0"/>
              <a:t>Kan je het </a:t>
            </a:r>
            <a:r>
              <a:rPr lang="nl-NL" sz="1600" dirty="0">
                <a:solidFill>
                  <a:srgbClr val="7030A0"/>
                </a:solidFill>
              </a:rPr>
              <a:t>belang</a:t>
            </a:r>
            <a:r>
              <a:rPr lang="nl-NL" sz="1600" dirty="0"/>
              <a:t> van een </a:t>
            </a:r>
            <a:r>
              <a:rPr lang="nl-NL" sz="1600" dirty="0">
                <a:solidFill>
                  <a:srgbClr val="7030A0"/>
                </a:solidFill>
              </a:rPr>
              <a:t>doelstelling</a:t>
            </a:r>
            <a:r>
              <a:rPr lang="nl-NL" sz="1600" dirty="0"/>
              <a:t> omschrijven.</a:t>
            </a:r>
          </a:p>
          <a:p>
            <a:r>
              <a:rPr lang="nl-NL" sz="1600" dirty="0"/>
              <a:t>Weet je een aantal </a:t>
            </a:r>
            <a:r>
              <a:rPr lang="nl-NL" sz="1600" dirty="0">
                <a:solidFill>
                  <a:srgbClr val="7030A0"/>
                </a:solidFill>
              </a:rPr>
              <a:t>manieren</a:t>
            </a:r>
            <a:r>
              <a:rPr lang="nl-NL" sz="1600" dirty="0"/>
              <a:t> hoe een doelgroep </a:t>
            </a:r>
            <a:r>
              <a:rPr lang="nl-NL" sz="1600" dirty="0">
                <a:solidFill>
                  <a:srgbClr val="7030A0"/>
                </a:solidFill>
              </a:rPr>
              <a:t>bepaald</a:t>
            </a:r>
            <a:r>
              <a:rPr lang="nl-NL" sz="1600" dirty="0"/>
              <a:t> kan worden.</a:t>
            </a:r>
          </a:p>
          <a:p>
            <a:r>
              <a:rPr lang="nl-NL" sz="1600" dirty="0"/>
              <a:t>Weet je wat het nut en </a:t>
            </a:r>
            <a:r>
              <a:rPr lang="nl-NL" sz="1600" dirty="0">
                <a:solidFill>
                  <a:srgbClr val="7030A0"/>
                </a:solidFill>
              </a:rPr>
              <a:t>noodzaak</a:t>
            </a:r>
            <a:r>
              <a:rPr lang="nl-NL" sz="1600" dirty="0"/>
              <a:t> is van een doelstelling.</a:t>
            </a:r>
          </a:p>
          <a:p>
            <a:r>
              <a:rPr lang="nl-NL" sz="1600" dirty="0"/>
              <a:t>Weet je op welke manier je een goede doelstelling kan </a:t>
            </a:r>
            <a:r>
              <a:rPr lang="nl-NL" sz="1600" dirty="0">
                <a:solidFill>
                  <a:srgbClr val="7030A0"/>
                </a:solidFill>
              </a:rPr>
              <a:t>formulieren</a:t>
            </a:r>
            <a:r>
              <a:rPr lang="nl-NL" sz="1600" dirty="0"/>
              <a:t>. </a:t>
            </a:r>
          </a:p>
          <a:p>
            <a:endParaRPr lang="nl-NL" sz="1600" dirty="0"/>
          </a:p>
          <a:p>
            <a:r>
              <a:rPr lang="nl-NL" sz="1600" dirty="0"/>
              <a:t>Kan je </a:t>
            </a:r>
            <a:r>
              <a:rPr lang="nl-NL" sz="1600" dirty="0">
                <a:solidFill>
                  <a:srgbClr val="7030A0"/>
                </a:solidFill>
              </a:rPr>
              <a:t>uitleggen</a:t>
            </a:r>
            <a:r>
              <a:rPr lang="nl-NL" sz="1600" dirty="0"/>
              <a:t> wat een </a:t>
            </a:r>
            <a:r>
              <a:rPr lang="nl-NL" sz="1600" dirty="0">
                <a:solidFill>
                  <a:srgbClr val="7030A0"/>
                </a:solidFill>
              </a:rPr>
              <a:t>doelgroep</a:t>
            </a:r>
            <a:r>
              <a:rPr lang="nl-NL" sz="1600" dirty="0"/>
              <a:t> is. </a:t>
            </a:r>
          </a:p>
          <a:p>
            <a:r>
              <a:rPr lang="nl-NL" sz="1600" dirty="0"/>
              <a:t>Kan je een passende </a:t>
            </a:r>
            <a:r>
              <a:rPr lang="nl-NL" sz="1600" dirty="0">
                <a:solidFill>
                  <a:srgbClr val="7030A0"/>
                </a:solidFill>
              </a:rPr>
              <a:t>activiteiten bedenken </a:t>
            </a:r>
            <a:r>
              <a:rPr lang="nl-NL" sz="1600" dirty="0"/>
              <a:t>voor een doelgroep.  </a:t>
            </a:r>
          </a:p>
          <a:p>
            <a:pPr marL="0" indent="0">
              <a:buNone/>
            </a:pPr>
            <a:endParaRPr lang="nl-NL" sz="1600" dirty="0"/>
          </a:p>
          <a:p>
            <a:pPr marL="0" lvl="0" indent="0">
              <a:buNone/>
            </a:pPr>
            <a:r>
              <a:rPr lang="nl-NL" sz="1600" b="1" dirty="0"/>
              <a:t>En weet je:</a:t>
            </a:r>
          </a:p>
          <a:p>
            <a:pPr marL="0" lvl="0" indent="0">
              <a:buNone/>
            </a:pPr>
            <a:r>
              <a:rPr lang="nl-NL" sz="1600" dirty="0"/>
              <a:t>wat je moet doen voor het LA van Vrijetijd </a:t>
            </a:r>
          </a:p>
          <a:p>
            <a:pPr marL="0" lvl="0" indent="0">
              <a:buNone/>
            </a:pPr>
            <a:r>
              <a:rPr lang="nl-NL" sz="1600" dirty="0"/>
              <a:t>wat de deadlines zijn voor het LA en feedback friends</a:t>
            </a:r>
          </a:p>
          <a:p>
            <a:endParaRPr lang="nl-NL" sz="1600" dirty="0"/>
          </a:p>
          <a:p>
            <a:endParaRPr lang="nl-NL" sz="1600" dirty="0"/>
          </a:p>
          <a:p>
            <a:pPr lvl="0"/>
            <a:endParaRPr lang="nl-NL" sz="1600" dirty="0"/>
          </a:p>
        </p:txBody>
      </p:sp>
    </p:spTree>
    <p:extLst>
      <p:ext uri="{BB962C8B-B14F-4D97-AF65-F5344CB8AC3E}">
        <p14:creationId xmlns:p14="http://schemas.microsoft.com/office/powerpoint/2010/main" val="422866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8B06BA-35B5-088E-22A0-422FCEBE2825}"/>
              </a:ext>
            </a:extLst>
          </p:cNvPr>
          <p:cNvSpPr>
            <a:spLocks noGrp="1"/>
          </p:cNvSpPr>
          <p:nvPr>
            <p:ph type="title"/>
          </p:nvPr>
        </p:nvSpPr>
        <p:spPr/>
        <p:txBody>
          <a:bodyPr/>
          <a:lstStyle/>
          <a:p>
            <a:r>
              <a:rPr lang="nl-NL" b="1" dirty="0">
                <a:solidFill>
                  <a:srgbClr val="7030A0"/>
                </a:solidFill>
              </a:rPr>
              <a:t>Vorige week: </a:t>
            </a:r>
          </a:p>
        </p:txBody>
      </p:sp>
      <p:sp>
        <p:nvSpPr>
          <p:cNvPr id="3" name="Tijdelijke aanduiding voor inhoud 2">
            <a:extLst>
              <a:ext uri="{FF2B5EF4-FFF2-40B4-BE49-F238E27FC236}">
                <a16:creationId xmlns:a16="http://schemas.microsoft.com/office/drawing/2014/main" id="{6A6785F8-599F-D06F-B826-D48128DE31A7}"/>
              </a:ext>
            </a:extLst>
          </p:cNvPr>
          <p:cNvSpPr>
            <a:spLocks noGrp="1"/>
          </p:cNvSpPr>
          <p:nvPr>
            <p:ph idx="1"/>
          </p:nvPr>
        </p:nvSpPr>
        <p:spPr/>
        <p:txBody>
          <a:bodyPr/>
          <a:lstStyle/>
          <a:p>
            <a:r>
              <a:rPr lang="nl-NL" dirty="0"/>
              <a:t>Vrijetijdsbedrijven </a:t>
            </a:r>
          </a:p>
          <a:p>
            <a:r>
              <a:rPr lang="nl-NL" dirty="0"/>
              <a:t>Producten </a:t>
            </a:r>
          </a:p>
          <a:p>
            <a:r>
              <a:rPr lang="nl-NL" dirty="0"/>
              <a:t>Recreatie </a:t>
            </a:r>
          </a:p>
          <a:p>
            <a:r>
              <a:rPr lang="nl-NL" dirty="0"/>
              <a:t>Evenementen</a:t>
            </a:r>
          </a:p>
          <a:p>
            <a:r>
              <a:rPr lang="nl-NL" dirty="0"/>
              <a:t>Draaiboek</a:t>
            </a:r>
          </a:p>
          <a:p>
            <a:r>
              <a:rPr lang="nl-NL" dirty="0"/>
              <a:t>Verborgen impact… </a:t>
            </a:r>
          </a:p>
        </p:txBody>
      </p:sp>
    </p:spTree>
    <p:extLst>
      <p:ext uri="{BB962C8B-B14F-4D97-AF65-F5344CB8AC3E}">
        <p14:creationId xmlns:p14="http://schemas.microsoft.com/office/powerpoint/2010/main" val="276616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7B8ED-6CF3-4220-9DF8-C912D594A3AD}"/>
              </a:ext>
            </a:extLst>
          </p:cNvPr>
          <p:cNvSpPr>
            <a:spLocks noGrp="1"/>
          </p:cNvSpPr>
          <p:nvPr>
            <p:ph type="title"/>
          </p:nvPr>
        </p:nvSpPr>
        <p:spPr/>
        <p:txBody>
          <a:bodyPr>
            <a:normAutofit fontScale="90000"/>
          </a:bodyPr>
          <a:lstStyle/>
          <a:p>
            <a:br>
              <a:rPr lang="nl-NL" sz="3600" b="1" dirty="0"/>
            </a:br>
            <a:r>
              <a:rPr lang="nl-NL" sz="3600" b="1" dirty="0"/>
              <a:t>Leerdoelen - les 4 – doelgroep en doelstelling</a:t>
            </a:r>
            <a:br>
              <a:rPr lang="nl-NL" b="1" dirty="0"/>
            </a:br>
            <a:r>
              <a:rPr lang="nl-NL" b="1" dirty="0"/>
              <a:t> </a:t>
            </a:r>
          </a:p>
        </p:txBody>
      </p:sp>
      <p:sp>
        <p:nvSpPr>
          <p:cNvPr id="3" name="Tijdelijke aanduiding voor inhoud 2">
            <a:extLst>
              <a:ext uri="{FF2B5EF4-FFF2-40B4-BE49-F238E27FC236}">
                <a16:creationId xmlns:a16="http://schemas.microsoft.com/office/drawing/2014/main" id="{10BF9FE2-0B9B-49C3-978E-63845B117598}"/>
              </a:ext>
            </a:extLst>
          </p:cNvPr>
          <p:cNvSpPr>
            <a:spLocks noGrp="1"/>
          </p:cNvSpPr>
          <p:nvPr>
            <p:ph idx="1"/>
          </p:nvPr>
        </p:nvSpPr>
        <p:spPr/>
        <p:txBody>
          <a:bodyPr>
            <a:normAutofit/>
          </a:bodyPr>
          <a:lstStyle/>
          <a:p>
            <a:pPr marL="0" indent="0">
              <a:buNone/>
            </a:pPr>
            <a:r>
              <a:rPr lang="nl-NL" sz="1600" b="1" dirty="0"/>
              <a:t>Aan het einde van de les :</a:t>
            </a:r>
          </a:p>
          <a:p>
            <a:r>
              <a:rPr lang="nl-NL" sz="1600" dirty="0"/>
              <a:t>Kan je het </a:t>
            </a:r>
            <a:r>
              <a:rPr lang="nl-NL" sz="1600" dirty="0">
                <a:solidFill>
                  <a:srgbClr val="7030A0"/>
                </a:solidFill>
              </a:rPr>
              <a:t>belang</a:t>
            </a:r>
            <a:r>
              <a:rPr lang="nl-NL" sz="1600" dirty="0"/>
              <a:t> van een </a:t>
            </a:r>
            <a:r>
              <a:rPr lang="nl-NL" sz="1600" dirty="0">
                <a:solidFill>
                  <a:srgbClr val="7030A0"/>
                </a:solidFill>
              </a:rPr>
              <a:t>doelstelling</a:t>
            </a:r>
            <a:r>
              <a:rPr lang="nl-NL" sz="1600" dirty="0"/>
              <a:t> omschrijven.</a:t>
            </a:r>
          </a:p>
          <a:p>
            <a:r>
              <a:rPr lang="nl-NL" sz="1600" dirty="0"/>
              <a:t>Weet je een aantal </a:t>
            </a:r>
            <a:r>
              <a:rPr lang="nl-NL" sz="1600" dirty="0">
                <a:solidFill>
                  <a:srgbClr val="7030A0"/>
                </a:solidFill>
              </a:rPr>
              <a:t>manieren</a:t>
            </a:r>
            <a:r>
              <a:rPr lang="nl-NL" sz="1600" dirty="0"/>
              <a:t> hoe een doelgroep </a:t>
            </a:r>
            <a:r>
              <a:rPr lang="nl-NL" sz="1600" dirty="0">
                <a:solidFill>
                  <a:srgbClr val="7030A0"/>
                </a:solidFill>
              </a:rPr>
              <a:t>bepaald</a:t>
            </a:r>
            <a:r>
              <a:rPr lang="nl-NL" sz="1600" dirty="0"/>
              <a:t> kan worden.</a:t>
            </a:r>
          </a:p>
          <a:p>
            <a:r>
              <a:rPr lang="nl-NL" sz="1600" dirty="0"/>
              <a:t>Weet je wat het nut en </a:t>
            </a:r>
            <a:r>
              <a:rPr lang="nl-NL" sz="1600" dirty="0">
                <a:solidFill>
                  <a:srgbClr val="7030A0"/>
                </a:solidFill>
              </a:rPr>
              <a:t>noodzaak</a:t>
            </a:r>
            <a:r>
              <a:rPr lang="nl-NL" sz="1600" dirty="0"/>
              <a:t> is van een doelstelling.</a:t>
            </a:r>
          </a:p>
          <a:p>
            <a:r>
              <a:rPr lang="nl-NL" sz="1600" dirty="0"/>
              <a:t>Weet je op welke manier je een goede doelstelling kan </a:t>
            </a:r>
            <a:r>
              <a:rPr lang="nl-NL" sz="1600" dirty="0">
                <a:solidFill>
                  <a:srgbClr val="7030A0"/>
                </a:solidFill>
              </a:rPr>
              <a:t>formulieren</a:t>
            </a:r>
            <a:r>
              <a:rPr lang="nl-NL" sz="1600" dirty="0"/>
              <a:t>. </a:t>
            </a:r>
          </a:p>
          <a:p>
            <a:endParaRPr lang="nl-NL" sz="1600" dirty="0"/>
          </a:p>
          <a:p>
            <a:r>
              <a:rPr lang="nl-NL" sz="1600" dirty="0"/>
              <a:t>Kan je </a:t>
            </a:r>
            <a:r>
              <a:rPr lang="nl-NL" sz="1600" dirty="0">
                <a:solidFill>
                  <a:srgbClr val="7030A0"/>
                </a:solidFill>
              </a:rPr>
              <a:t>uitleggen</a:t>
            </a:r>
            <a:r>
              <a:rPr lang="nl-NL" sz="1600" dirty="0"/>
              <a:t> wat een </a:t>
            </a:r>
            <a:r>
              <a:rPr lang="nl-NL" sz="1600" dirty="0">
                <a:solidFill>
                  <a:srgbClr val="7030A0"/>
                </a:solidFill>
              </a:rPr>
              <a:t>doelgroep</a:t>
            </a:r>
            <a:r>
              <a:rPr lang="nl-NL" sz="1600" dirty="0"/>
              <a:t> is. </a:t>
            </a:r>
          </a:p>
          <a:p>
            <a:r>
              <a:rPr lang="nl-NL" sz="1600" dirty="0"/>
              <a:t>(Kan je een passende </a:t>
            </a:r>
            <a:r>
              <a:rPr lang="nl-NL" sz="1600" dirty="0">
                <a:solidFill>
                  <a:srgbClr val="7030A0"/>
                </a:solidFill>
              </a:rPr>
              <a:t>activiteiten bedenken </a:t>
            </a:r>
            <a:r>
              <a:rPr lang="nl-NL" sz="1600" dirty="0"/>
              <a:t>voor een doelgroep.)</a:t>
            </a:r>
          </a:p>
          <a:p>
            <a:pPr marL="0" indent="0">
              <a:buNone/>
            </a:pPr>
            <a:endParaRPr lang="nl-NL" sz="1600" dirty="0"/>
          </a:p>
          <a:p>
            <a:pPr marL="0" lvl="0" indent="0">
              <a:buNone/>
            </a:pPr>
            <a:r>
              <a:rPr lang="nl-NL" sz="1600" b="1" dirty="0"/>
              <a:t>En weet je:</a:t>
            </a:r>
          </a:p>
          <a:p>
            <a:pPr marL="0" lvl="0" indent="0">
              <a:buNone/>
            </a:pPr>
            <a:r>
              <a:rPr lang="nl-NL" sz="1600" dirty="0"/>
              <a:t>wat je moet doen voor het TP van Vrijetijd </a:t>
            </a:r>
          </a:p>
          <a:p>
            <a:pPr marL="0" lvl="0" indent="0">
              <a:buNone/>
            </a:pPr>
            <a:r>
              <a:rPr lang="nl-NL" sz="1600" dirty="0"/>
              <a:t>wat de deadlines zijn voor het TP van feedback friends</a:t>
            </a:r>
          </a:p>
          <a:p>
            <a:endParaRPr lang="nl-NL" sz="1600" dirty="0"/>
          </a:p>
          <a:p>
            <a:endParaRPr lang="nl-NL" sz="1600" dirty="0"/>
          </a:p>
          <a:p>
            <a:pPr lvl="0"/>
            <a:endParaRPr lang="nl-NL" sz="1600" dirty="0"/>
          </a:p>
        </p:txBody>
      </p:sp>
    </p:spTree>
    <p:extLst>
      <p:ext uri="{BB962C8B-B14F-4D97-AF65-F5344CB8AC3E}">
        <p14:creationId xmlns:p14="http://schemas.microsoft.com/office/powerpoint/2010/main" val="3366585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EFF44E-CA40-66F6-471A-C7667245BC48}"/>
              </a:ext>
            </a:extLst>
          </p:cNvPr>
          <p:cNvSpPr>
            <a:spLocks noGrp="1"/>
          </p:cNvSpPr>
          <p:nvPr>
            <p:ph type="title"/>
          </p:nvPr>
        </p:nvSpPr>
        <p:spPr/>
        <p:txBody>
          <a:bodyPr>
            <a:normAutofit/>
          </a:bodyPr>
          <a:lstStyle/>
          <a:p>
            <a:r>
              <a:rPr lang="nl-NL" sz="4000" b="1" dirty="0">
                <a:solidFill>
                  <a:srgbClr val="7030A0"/>
                </a:solidFill>
              </a:rPr>
              <a:t>Geef van elk van onderstaande categorie 1 voorbeeld! </a:t>
            </a:r>
          </a:p>
        </p:txBody>
      </p:sp>
      <p:sp>
        <p:nvSpPr>
          <p:cNvPr id="3" name="Tijdelijke aanduiding voor inhoud 2">
            <a:extLst>
              <a:ext uri="{FF2B5EF4-FFF2-40B4-BE49-F238E27FC236}">
                <a16:creationId xmlns:a16="http://schemas.microsoft.com/office/drawing/2014/main" id="{CD0D5C44-7F75-8B0E-305B-346BBEBA9C68}"/>
              </a:ext>
            </a:extLst>
          </p:cNvPr>
          <p:cNvSpPr>
            <a:spLocks noGrp="1"/>
          </p:cNvSpPr>
          <p:nvPr>
            <p:ph idx="1"/>
          </p:nvPr>
        </p:nvSpPr>
        <p:spPr>
          <a:xfrm>
            <a:off x="881449" y="1690688"/>
            <a:ext cx="10515600" cy="4351338"/>
          </a:xfrm>
        </p:spPr>
        <p:txBody>
          <a:bodyPr>
            <a:noAutofit/>
          </a:bodyPr>
          <a:lstStyle/>
          <a:p>
            <a:pPr marL="0" indent="0">
              <a:lnSpc>
                <a:spcPct val="100000"/>
              </a:lnSpc>
              <a:buNone/>
            </a:pPr>
            <a:r>
              <a:rPr lang="nl-NL" sz="2000" b="1" dirty="0"/>
              <a:t>Recreatie</a:t>
            </a:r>
          </a:p>
          <a:p>
            <a:pPr lvl="1">
              <a:lnSpc>
                <a:spcPct val="100000"/>
              </a:lnSpc>
            </a:pPr>
            <a:r>
              <a:rPr lang="nl-NL" sz="2000" dirty="0"/>
              <a:t>Dagrecreatie</a:t>
            </a:r>
          </a:p>
          <a:p>
            <a:pPr lvl="1">
              <a:lnSpc>
                <a:spcPct val="100000"/>
              </a:lnSpc>
            </a:pPr>
            <a:r>
              <a:rPr lang="nl-NL" sz="2000" dirty="0"/>
              <a:t>Verblijfsrecreatie</a:t>
            </a:r>
          </a:p>
          <a:p>
            <a:pPr lvl="1">
              <a:lnSpc>
                <a:spcPct val="100000"/>
              </a:lnSpc>
            </a:pPr>
            <a:r>
              <a:rPr lang="nl-NL" sz="2000" dirty="0"/>
              <a:t>Waterrecreatie</a:t>
            </a:r>
          </a:p>
          <a:p>
            <a:pPr lvl="1">
              <a:lnSpc>
                <a:spcPct val="100000"/>
              </a:lnSpc>
            </a:pPr>
            <a:r>
              <a:rPr lang="nl-NL" sz="2000" dirty="0"/>
              <a:t>Inkomende recreatie</a:t>
            </a:r>
          </a:p>
          <a:p>
            <a:pPr marL="0" indent="0">
              <a:lnSpc>
                <a:spcPct val="100000"/>
              </a:lnSpc>
              <a:buNone/>
            </a:pPr>
            <a:r>
              <a:rPr lang="nl-NL" sz="2000" b="1" dirty="0"/>
              <a:t>Toerisme</a:t>
            </a:r>
          </a:p>
          <a:p>
            <a:pPr lvl="1">
              <a:lnSpc>
                <a:spcPct val="100000"/>
              </a:lnSpc>
            </a:pPr>
            <a:r>
              <a:rPr lang="nl-NL" sz="2000" dirty="0"/>
              <a:t>Binnenlands toerisme</a:t>
            </a:r>
          </a:p>
          <a:p>
            <a:pPr lvl="1">
              <a:lnSpc>
                <a:spcPct val="100000"/>
              </a:lnSpc>
            </a:pPr>
            <a:r>
              <a:rPr lang="nl-NL" sz="2000" dirty="0"/>
              <a:t>Inkomend toerisme</a:t>
            </a:r>
          </a:p>
          <a:p>
            <a:pPr lvl="1">
              <a:lnSpc>
                <a:spcPct val="100000"/>
              </a:lnSpc>
            </a:pPr>
            <a:r>
              <a:rPr lang="nl-NL" sz="2000" dirty="0"/>
              <a:t>Uitgaand toerisme</a:t>
            </a:r>
          </a:p>
          <a:p>
            <a:pPr>
              <a:lnSpc>
                <a:spcPct val="100000"/>
              </a:lnSpc>
            </a:pPr>
            <a:endParaRPr lang="nl-NL" sz="2000" dirty="0"/>
          </a:p>
        </p:txBody>
      </p:sp>
    </p:spTree>
    <p:extLst>
      <p:ext uri="{BB962C8B-B14F-4D97-AF65-F5344CB8AC3E}">
        <p14:creationId xmlns:p14="http://schemas.microsoft.com/office/powerpoint/2010/main" val="903558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1A9969-192F-506E-5ACD-D9FAC9FC7D05}"/>
              </a:ext>
            </a:extLst>
          </p:cNvPr>
          <p:cNvSpPr>
            <a:spLocks noGrp="1"/>
          </p:cNvSpPr>
          <p:nvPr>
            <p:ph type="title"/>
          </p:nvPr>
        </p:nvSpPr>
        <p:spPr/>
        <p:txBody>
          <a:bodyPr/>
          <a:lstStyle/>
          <a:p>
            <a:r>
              <a:rPr lang="nl-NL" b="1" dirty="0">
                <a:solidFill>
                  <a:srgbClr val="7030A0"/>
                </a:solidFill>
              </a:rPr>
              <a:t>Dagrecreatie </a:t>
            </a:r>
          </a:p>
        </p:txBody>
      </p:sp>
      <p:sp>
        <p:nvSpPr>
          <p:cNvPr id="3" name="Tijdelijke aanduiding voor inhoud 2">
            <a:extLst>
              <a:ext uri="{FF2B5EF4-FFF2-40B4-BE49-F238E27FC236}">
                <a16:creationId xmlns:a16="http://schemas.microsoft.com/office/drawing/2014/main" id="{E327CE07-218E-C238-2EFA-12093B809A59}"/>
              </a:ext>
            </a:extLst>
          </p:cNvPr>
          <p:cNvSpPr>
            <a:spLocks noGrp="1"/>
          </p:cNvSpPr>
          <p:nvPr>
            <p:ph idx="1"/>
          </p:nvPr>
        </p:nvSpPr>
        <p:spPr/>
        <p:txBody>
          <a:bodyPr/>
          <a:lstStyle/>
          <a:p>
            <a:pPr marL="0" indent="0">
              <a:buNone/>
            </a:pPr>
            <a:br>
              <a:rPr lang="nl-NL" i="1" dirty="0"/>
            </a:br>
            <a:r>
              <a:rPr lang="nl-NL" i="1" dirty="0"/>
              <a:t>Onder dagrecreatie vallen alle vrijetijdsactiviteiten die minimaal twee uur en maximaal één dag duren. Er vindt geen overnachting plaats. </a:t>
            </a:r>
          </a:p>
        </p:txBody>
      </p:sp>
    </p:spTree>
    <p:extLst>
      <p:ext uri="{BB962C8B-B14F-4D97-AF65-F5344CB8AC3E}">
        <p14:creationId xmlns:p14="http://schemas.microsoft.com/office/powerpoint/2010/main" val="165588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3C0BE6-FE40-F24B-5B1B-985E32199F5B}"/>
              </a:ext>
            </a:extLst>
          </p:cNvPr>
          <p:cNvSpPr>
            <a:spLocks noGrp="1"/>
          </p:cNvSpPr>
          <p:nvPr>
            <p:ph type="title"/>
          </p:nvPr>
        </p:nvSpPr>
        <p:spPr/>
        <p:txBody>
          <a:bodyPr/>
          <a:lstStyle/>
          <a:p>
            <a:r>
              <a:rPr lang="nl-NL" b="1" dirty="0">
                <a:solidFill>
                  <a:srgbClr val="7030A0"/>
                </a:solidFill>
              </a:rPr>
              <a:t>Verblijfsrecreatie </a:t>
            </a:r>
          </a:p>
        </p:txBody>
      </p:sp>
      <p:sp>
        <p:nvSpPr>
          <p:cNvPr id="3" name="Tijdelijke aanduiding voor inhoud 2">
            <a:extLst>
              <a:ext uri="{FF2B5EF4-FFF2-40B4-BE49-F238E27FC236}">
                <a16:creationId xmlns:a16="http://schemas.microsoft.com/office/drawing/2014/main" id="{AF85E544-60DA-8556-CDE9-C10B2D82E955}"/>
              </a:ext>
            </a:extLst>
          </p:cNvPr>
          <p:cNvSpPr>
            <a:spLocks noGrp="1"/>
          </p:cNvSpPr>
          <p:nvPr>
            <p:ph idx="1"/>
          </p:nvPr>
        </p:nvSpPr>
        <p:spPr/>
        <p:txBody>
          <a:bodyPr/>
          <a:lstStyle/>
          <a:p>
            <a:r>
              <a:rPr lang="nl-NL" dirty="0"/>
              <a:t>Verblijfsrecreatie </a:t>
            </a:r>
            <a:br>
              <a:rPr lang="nl-NL" dirty="0"/>
            </a:br>
            <a:r>
              <a:rPr lang="nl-NL" i="1" dirty="0" err="1"/>
              <a:t>Verblijfsrecreatie</a:t>
            </a:r>
            <a:r>
              <a:rPr lang="nl-NL" i="1" dirty="0"/>
              <a:t> is een recreatieve activiteit waarbij je minimaal één nacht van huis bent (niet bij vrienden of familie). Je overnacht in een recreatieve omgeving op bijvoorbeeld een camping, in een bungalowpark, of een groepsaccommodatie.</a:t>
            </a:r>
          </a:p>
        </p:txBody>
      </p:sp>
    </p:spTree>
    <p:extLst>
      <p:ext uri="{BB962C8B-B14F-4D97-AF65-F5344CB8AC3E}">
        <p14:creationId xmlns:p14="http://schemas.microsoft.com/office/powerpoint/2010/main" val="4260695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49EC58-87D2-F8BF-D92C-3FBA478C7121}"/>
              </a:ext>
            </a:extLst>
          </p:cNvPr>
          <p:cNvSpPr>
            <a:spLocks noGrp="1"/>
          </p:cNvSpPr>
          <p:nvPr>
            <p:ph type="title"/>
          </p:nvPr>
        </p:nvSpPr>
        <p:spPr/>
        <p:txBody>
          <a:bodyPr/>
          <a:lstStyle/>
          <a:p>
            <a:r>
              <a:rPr lang="nl-NL" b="1" dirty="0">
                <a:solidFill>
                  <a:srgbClr val="7030A0"/>
                </a:solidFill>
              </a:rPr>
              <a:t>Waterrecreatie</a:t>
            </a:r>
          </a:p>
        </p:txBody>
      </p:sp>
      <p:sp>
        <p:nvSpPr>
          <p:cNvPr id="3" name="Tijdelijke aanduiding voor inhoud 2">
            <a:extLst>
              <a:ext uri="{FF2B5EF4-FFF2-40B4-BE49-F238E27FC236}">
                <a16:creationId xmlns:a16="http://schemas.microsoft.com/office/drawing/2014/main" id="{438C2E34-7985-060B-5E39-93C58F0FD6F0}"/>
              </a:ext>
            </a:extLst>
          </p:cNvPr>
          <p:cNvSpPr>
            <a:spLocks noGrp="1"/>
          </p:cNvSpPr>
          <p:nvPr>
            <p:ph idx="1"/>
          </p:nvPr>
        </p:nvSpPr>
        <p:spPr/>
        <p:txBody>
          <a:bodyPr/>
          <a:lstStyle/>
          <a:p>
            <a:pPr marL="0" indent="0">
              <a:buNone/>
            </a:pPr>
            <a:r>
              <a:rPr lang="nl-NL" i="1" dirty="0"/>
              <a:t>Bij waterrecreatie gaat het om een recreatieve activiteit op of om het water, zoals zeilen, surfen, waterskiën, roeien, (branding)kajakken, bodyboarden, kanoën, </a:t>
            </a:r>
            <a:r>
              <a:rPr lang="nl-NL" i="1" dirty="0" err="1"/>
              <a:t>flyboarden</a:t>
            </a:r>
            <a:r>
              <a:rPr lang="nl-NL" i="1" dirty="0"/>
              <a:t>, </a:t>
            </a:r>
            <a:r>
              <a:rPr lang="nl-NL" i="1" dirty="0" err="1"/>
              <a:t>kiten</a:t>
            </a:r>
            <a:r>
              <a:rPr lang="nl-NL" i="1" dirty="0"/>
              <a:t>, </a:t>
            </a:r>
            <a:r>
              <a:rPr lang="nl-NL" i="1" dirty="0" err="1"/>
              <a:t>blokarten</a:t>
            </a:r>
            <a:r>
              <a:rPr lang="nl-NL" i="1" dirty="0"/>
              <a:t>, </a:t>
            </a:r>
            <a:r>
              <a:rPr lang="nl-NL" i="1" dirty="0" err="1"/>
              <a:t>skimboarden</a:t>
            </a:r>
            <a:r>
              <a:rPr lang="nl-NL" i="1" dirty="0"/>
              <a:t>, suppen en cruisen met je motorboot. Veel water-recreatieve activiteiten vinden plaats aan of op meren, rivieren of zee.</a:t>
            </a:r>
          </a:p>
        </p:txBody>
      </p:sp>
    </p:spTree>
    <p:extLst>
      <p:ext uri="{BB962C8B-B14F-4D97-AF65-F5344CB8AC3E}">
        <p14:creationId xmlns:p14="http://schemas.microsoft.com/office/powerpoint/2010/main" val="2048020318"/>
      </p:ext>
    </p:extLst>
  </p:cSld>
  <p:clrMapOvr>
    <a:masterClrMapping/>
  </p:clrMapOvr>
</p:sld>
</file>

<file path=ppt/theme/theme1.xml><?xml version="1.0" encoding="utf-8"?>
<a:theme xmlns:a="http://schemas.openxmlformats.org/drawingml/2006/main" name="Yuverta_blanc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Yuverta_blanco</Template>
  <TotalTime>3421</TotalTime>
  <Words>1866</Words>
  <Application>Microsoft Office PowerPoint</Application>
  <PresentationFormat>Breedbeeld</PresentationFormat>
  <Paragraphs>252</Paragraphs>
  <Slides>37</Slides>
  <Notes>5</Notes>
  <HiddenSlides>1</HiddenSlides>
  <MMClips>4</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37</vt:i4>
      </vt:variant>
    </vt:vector>
  </HeadingPairs>
  <TitlesOfParts>
    <vt:vector size="47" baseType="lpstr">
      <vt:lpstr>arial</vt:lpstr>
      <vt:lpstr>arial</vt:lpstr>
      <vt:lpstr>Calibri</vt:lpstr>
      <vt:lpstr>Calibri </vt:lpstr>
      <vt:lpstr>Calibri Light</vt:lpstr>
      <vt:lpstr>DM Sans</vt:lpstr>
      <vt:lpstr>Google Sans</vt:lpstr>
      <vt:lpstr>Wigrum</vt:lpstr>
      <vt:lpstr>Wingdings</vt:lpstr>
      <vt:lpstr>Yuverta_blanco</vt:lpstr>
      <vt:lpstr>Mijn Leefomgeving Vrije tijd</vt:lpstr>
      <vt:lpstr>PowerPoint-presentatie</vt:lpstr>
      <vt:lpstr>Vandaag</vt:lpstr>
      <vt:lpstr>Vorige week: </vt:lpstr>
      <vt:lpstr> Leerdoelen - les 4 – doelgroep en doelstelling  </vt:lpstr>
      <vt:lpstr>Geef van elk van onderstaande categorie 1 voorbeeld! </vt:lpstr>
      <vt:lpstr>Dagrecreatie </vt:lpstr>
      <vt:lpstr>Verblijfsrecreatie </vt:lpstr>
      <vt:lpstr>Waterrecreatie</vt:lpstr>
      <vt:lpstr>Binnenlands toerisme</vt:lpstr>
      <vt:lpstr>Uitgaand toerisme</vt:lpstr>
      <vt:lpstr>Inkomend toerisme/recreatie</vt:lpstr>
      <vt:lpstr>D O E L S T E L L I N G</vt:lpstr>
      <vt:lpstr>Doelstelling deze periode</vt:lpstr>
      <vt:lpstr>VN doelstellingen in 2030</vt:lpstr>
      <vt:lpstr>Event doelstellingen van de organisator</vt:lpstr>
      <vt:lpstr>Doelstelling van Sziget</vt:lpstr>
      <vt:lpstr>Doelstelling van Sziget</vt:lpstr>
      <vt:lpstr>Doelstelling van de bezoeker van Sziget (onbewust)</vt:lpstr>
      <vt:lpstr>Bedenk eens een evenement voor de onderstaande doelstellingen</vt:lpstr>
      <vt:lpstr>Mogelijke doelstelling – AirUp </vt:lpstr>
      <vt:lpstr>Houd je doelstelling continu voor ogen</vt:lpstr>
      <vt:lpstr>D O E L G R O E P</vt:lpstr>
      <vt:lpstr>Doelgroep van Sziget</vt:lpstr>
      <vt:lpstr>Doelgroep </vt:lpstr>
      <vt:lpstr>Doelgroep </vt:lpstr>
      <vt:lpstr>Definitie doelgroep</vt:lpstr>
      <vt:lpstr>Secundaire doelgroep (subdoelgroep)</vt:lpstr>
      <vt:lpstr>Homogene groep</vt:lpstr>
      <vt:lpstr>Heterogene groep</vt:lpstr>
      <vt:lpstr>Zakelijke doelgroepen</vt:lpstr>
      <vt:lpstr>Doelgroep analyse</vt:lpstr>
      <vt:lpstr>Doelgroep bepalen</vt:lpstr>
      <vt:lpstr>Doelgroep en doelstelling</vt:lpstr>
      <vt:lpstr>Casus</vt:lpstr>
      <vt:lpstr>Casus vervolg</vt:lpstr>
      <vt:lpstr> Leerdoelen - les 5– doelgroep en doelstelling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Mijn Leefomgeving</dc:title>
  <dc:creator>Tim Lagas</dc:creator>
  <cp:lastModifiedBy>Lotte de Laat</cp:lastModifiedBy>
  <cp:revision>3</cp:revision>
  <dcterms:created xsi:type="dcterms:W3CDTF">2022-06-27T13:37:05Z</dcterms:created>
  <dcterms:modified xsi:type="dcterms:W3CDTF">2023-10-10T14:55:16Z</dcterms:modified>
</cp:coreProperties>
</file>